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0" r:id="rId3"/>
    <p:sldId id="271" r:id="rId4"/>
    <p:sldId id="272" r:id="rId5"/>
    <p:sldId id="264" r:id="rId6"/>
    <p:sldId id="265" r:id="rId7"/>
    <p:sldId id="266" r:id="rId8"/>
    <p:sldId id="267" r:id="rId9"/>
    <p:sldId id="268" r:id="rId10"/>
    <p:sldId id="273" r:id="rId11"/>
    <p:sldId id="269" r:id="rId12"/>
    <p:sldId id="262" r:id="rId13"/>
    <p:sldId id="263" r:id="rId14"/>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33399"/>
    <a:srgbClr val="5B3B01"/>
    <a:srgbClr val="0000A4"/>
    <a:srgbClr val="BDDEFF"/>
    <a:srgbClr val="99CCFF"/>
    <a:srgbClr val="3E6FD2"/>
    <a:srgbClr val="0000B8"/>
    <a:srgbClr val="3166CF"/>
    <a:srgbClr val="2D5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p:restoredTop sz="55628" autoAdjust="0"/>
  </p:normalViewPr>
  <p:slideViewPr>
    <p:cSldViewPr>
      <p:cViewPr varScale="1">
        <p:scale>
          <a:sx n="38" d="100"/>
          <a:sy n="38" d="100"/>
        </p:scale>
        <p:origin x="204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1.0.51\groupshare\Delivery%20Management\FWC%202%20-%20PO_2016-20_A5\SC149%20%20-%20Daily%20maintenance%20-%20COMM%20C1\EU%20in%20slides\graphs\14_EU%20population_Brexit_edit_notyetfinish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'[14_EU population_Brexit_edit_notyetfinished.xlsx]EN'!$A$1:$A$27</c:f>
              <c:strCache>
                <c:ptCount val="27"/>
                <c:pt idx="0">
                  <c:v>Germany</c:v>
                </c:pt>
                <c:pt idx="1">
                  <c:v>France</c:v>
                </c:pt>
                <c:pt idx="2">
                  <c:v>Italy</c:v>
                </c:pt>
                <c:pt idx="3">
                  <c:v>Spain</c:v>
                </c:pt>
                <c:pt idx="4">
                  <c:v>Poland</c:v>
                </c:pt>
                <c:pt idx="5">
                  <c:v>Romania</c:v>
                </c:pt>
                <c:pt idx="6">
                  <c:v>Netherlands</c:v>
                </c:pt>
                <c:pt idx="7">
                  <c:v>Belgium</c:v>
                </c:pt>
                <c:pt idx="8">
                  <c:v>Greece</c:v>
                </c:pt>
                <c:pt idx="9">
                  <c:v>Czechia</c:v>
                </c:pt>
                <c:pt idx="10">
                  <c:v>Portugal</c:v>
                </c:pt>
                <c:pt idx="11">
                  <c:v>Sweden</c:v>
                </c:pt>
                <c:pt idx="12">
                  <c:v>Hungary</c:v>
                </c:pt>
                <c:pt idx="13">
                  <c:v>Austria</c:v>
                </c:pt>
                <c:pt idx="14">
                  <c:v>Bulgaria</c:v>
                </c:pt>
                <c:pt idx="15">
                  <c:v>Denmark</c:v>
                </c:pt>
                <c:pt idx="16">
                  <c:v>Finland</c:v>
                </c:pt>
                <c:pt idx="17">
                  <c:v>Slovakia</c:v>
                </c:pt>
                <c:pt idx="18">
                  <c:v>Ireland</c:v>
                </c:pt>
                <c:pt idx="19">
                  <c:v>Croatia</c:v>
                </c:pt>
                <c:pt idx="20">
                  <c:v>Lithuania</c:v>
                </c:pt>
                <c:pt idx="21">
                  <c:v>Slovenia</c:v>
                </c:pt>
                <c:pt idx="22">
                  <c:v>Latvia</c:v>
                </c:pt>
                <c:pt idx="23">
                  <c:v>Estonia</c:v>
                </c:pt>
                <c:pt idx="24">
                  <c:v>Cyprus</c:v>
                </c:pt>
                <c:pt idx="25">
                  <c:v>Luxembourg</c:v>
                </c:pt>
                <c:pt idx="26">
                  <c:v>Malta</c:v>
                </c:pt>
              </c:strCache>
            </c:strRef>
          </c:cat>
          <c:val>
            <c:numRef>
              <c:f>'[14_EU population_Brexit_edit_notyetfinished.xlsx]EN'!$D$1:$D$27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4E86-45A8-A598-C6CDB77BBF22}"/>
            </c:ext>
          </c:extLst>
        </c:ser>
        <c:dLbls>
          <c:showLegendKey val="0"/>
          <c:showVal val="0"/>
          <c:showCatName val="0"/>
          <c:showSerName val="0"/>
          <c:showPercent val="0"/>
          <c:showBubbleSize val="0"/>
        </c:dLbls>
        <c:gapWidth val="58"/>
        <c:overlap val="-27"/>
        <c:axId val="477093656"/>
        <c:axId val="477099536"/>
      </c:barChart>
      <c:catAx>
        <c:axId val="4770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7099536"/>
        <c:crosses val="autoZero"/>
        <c:auto val="1"/>
        <c:lblAlgn val="ctr"/>
        <c:lblOffset val="100"/>
        <c:noMultiLvlLbl val="0"/>
      </c:catAx>
      <c:valAx>
        <c:axId val="477099536"/>
        <c:scaling>
          <c:orientation val="minMax"/>
        </c:scaling>
        <c:delete val="1"/>
        <c:axPos val="l"/>
        <c:numFmt formatCode="General" sourceLinked="1"/>
        <c:majorTickMark val="none"/>
        <c:minorTickMark val="none"/>
        <c:tickLblPos val="nextTo"/>
        <c:crossAx val="47709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635ACB6C-767C-4B22-BC43-9DB3E65AB86A}" type="slidenum">
              <a:rPr lang="en-GB" altLang="en-US"/>
              <a:pPr/>
              <a:t>‹#›</a:t>
            </a:fld>
            <a:endParaRPr lang="en-GB" altLang="en-US"/>
          </a:p>
        </p:txBody>
      </p:sp>
    </p:spTree>
    <p:extLst>
      <p:ext uri="{BB962C8B-B14F-4D97-AF65-F5344CB8AC3E}">
        <p14:creationId xmlns:p14="http://schemas.microsoft.com/office/powerpoint/2010/main" val="1626976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4A6993BD-CAEA-419E-9673-8AC33B85B1FF}" type="slidenum">
              <a:rPr lang="en-GB" altLang="en-US"/>
              <a:pPr/>
              <a:t>‹#›</a:t>
            </a:fld>
            <a:endParaRPr lang="en-GB" altLang="en-US"/>
          </a:p>
        </p:txBody>
      </p:sp>
    </p:spTree>
    <p:extLst>
      <p:ext uri="{BB962C8B-B14F-4D97-AF65-F5344CB8AC3E}">
        <p14:creationId xmlns:p14="http://schemas.microsoft.com/office/powerpoint/2010/main" val="28872587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0" i="0" kern="1200" dirty="0" smtClean="0">
                <a:solidFill>
                  <a:schemeClr val="tx1"/>
                </a:solidFill>
                <a:effectLst/>
                <a:latin typeface="Arial" charset="0"/>
                <a:ea typeface="+mn-ea"/>
                <a:cs typeface="+mn-cs"/>
              </a:rPr>
              <a:t>De 7 institutionerna har olika arbetsuppgifter. De 3 viktigaste institutionerna är de som är </a:t>
            </a:r>
            <a:r>
              <a:rPr lang="sv-SE" sz="1200" b="1" i="0" kern="1200" dirty="0" smtClean="0">
                <a:solidFill>
                  <a:schemeClr val="tx1"/>
                </a:solidFill>
                <a:effectLst/>
                <a:latin typeface="Arial" charset="0"/>
                <a:ea typeface="+mn-ea"/>
                <a:cs typeface="+mn-cs"/>
              </a:rPr>
              <a:t>lagstiftande</a:t>
            </a:r>
            <a:r>
              <a:rPr lang="sv-SE" sz="1200" b="0" i="0" kern="1200" dirty="0" smtClean="0">
                <a:solidFill>
                  <a:schemeClr val="tx1"/>
                </a:solidFill>
                <a:effectLst/>
                <a:latin typeface="Arial" charset="0"/>
                <a:ea typeface="+mn-ea"/>
                <a:cs typeface="+mn-cs"/>
              </a:rPr>
              <a:t>.</a:t>
            </a:r>
            <a:r>
              <a:rPr lang="sv-SE" sz="1200" b="0" i="0" kern="1200" baseline="0" dirty="0" smtClean="0">
                <a:solidFill>
                  <a:schemeClr val="tx1"/>
                </a:solidFill>
                <a:effectLst/>
                <a:latin typeface="Arial" charset="0"/>
                <a:ea typeface="+mn-ea"/>
                <a:cs typeface="+mn-cs"/>
              </a:rPr>
              <a:t> 1) </a:t>
            </a:r>
            <a:r>
              <a:rPr lang="sv-SE" sz="1200" b="1" i="0" kern="1200" dirty="0" smtClean="0">
                <a:solidFill>
                  <a:schemeClr val="tx1"/>
                </a:solidFill>
                <a:effectLst/>
                <a:latin typeface="Arial" charset="0"/>
                <a:ea typeface="+mn-ea"/>
                <a:cs typeface="+mn-cs"/>
              </a:rPr>
              <a:t>EU-kommissionen</a:t>
            </a:r>
            <a:r>
              <a:rPr lang="sv-SE" sz="1200" b="0" i="0" kern="1200" dirty="0" smtClean="0">
                <a:solidFill>
                  <a:schemeClr val="tx1"/>
                </a:solidFill>
                <a:effectLst/>
                <a:latin typeface="Arial" charset="0"/>
                <a:ea typeface="+mn-ea"/>
                <a:cs typeface="+mn-cs"/>
              </a:rPr>
              <a:t> föreslår lagar som 2) </a:t>
            </a:r>
            <a:r>
              <a:rPr lang="sv-SE" sz="1200" b="1" i="0" kern="1200" dirty="0" smtClean="0">
                <a:solidFill>
                  <a:schemeClr val="tx1"/>
                </a:solidFill>
                <a:effectLst/>
                <a:latin typeface="Arial" charset="0"/>
                <a:ea typeface="+mn-ea"/>
                <a:cs typeface="+mn-cs"/>
              </a:rPr>
              <a:t>Ministerrådet</a:t>
            </a:r>
            <a:r>
              <a:rPr lang="sv-SE" sz="1200" b="0" i="0" kern="1200" dirty="0" smtClean="0">
                <a:solidFill>
                  <a:schemeClr val="tx1"/>
                </a:solidFill>
                <a:effectLst/>
                <a:latin typeface="Arial" charset="0"/>
                <a:ea typeface="+mn-ea"/>
                <a:cs typeface="+mn-cs"/>
              </a:rPr>
              <a:t> och 3) </a:t>
            </a:r>
            <a:r>
              <a:rPr lang="sv-SE" sz="1200" b="1" i="0" kern="1200" dirty="0" smtClean="0">
                <a:solidFill>
                  <a:schemeClr val="tx1"/>
                </a:solidFill>
                <a:effectLst/>
                <a:latin typeface="Arial" charset="0"/>
                <a:ea typeface="+mn-ea"/>
                <a:cs typeface="+mn-cs"/>
              </a:rPr>
              <a:t>Europaparlamentet</a:t>
            </a:r>
            <a:r>
              <a:rPr lang="sv-SE" sz="1200" b="0" i="0" kern="1200" dirty="0" smtClean="0">
                <a:solidFill>
                  <a:schemeClr val="tx1"/>
                </a:solidFill>
                <a:effectLst/>
                <a:latin typeface="Arial" charset="0"/>
                <a:ea typeface="+mn-ea"/>
                <a:cs typeface="+mn-cs"/>
              </a:rPr>
              <a:t> sedan beslutar om. </a:t>
            </a:r>
          </a:p>
          <a:p>
            <a:endParaRPr lang="sv-SE" sz="1200" b="0" i="0" kern="1200" dirty="0" smtClean="0">
              <a:solidFill>
                <a:schemeClr val="tx1"/>
              </a:solidFill>
              <a:effectLst/>
              <a:latin typeface="Arial" charset="0"/>
              <a:ea typeface="+mn-ea"/>
              <a:cs typeface="+mn-cs"/>
            </a:endParaRPr>
          </a:p>
          <a:p>
            <a:r>
              <a:rPr lang="sv-SE" sz="1200" b="1" i="0" kern="1200" dirty="0" smtClean="0">
                <a:solidFill>
                  <a:schemeClr val="tx1"/>
                </a:solidFill>
                <a:effectLst/>
                <a:latin typeface="Arial" charset="0"/>
                <a:ea typeface="+mn-ea"/>
                <a:cs typeface="+mn-cs"/>
              </a:rPr>
              <a:t>4) Europeiska rådet</a:t>
            </a:r>
            <a:r>
              <a:rPr lang="sv-SE" sz="1200" b="0" i="0" kern="1200" dirty="0" smtClean="0">
                <a:solidFill>
                  <a:schemeClr val="tx1"/>
                </a:solidFill>
                <a:effectLst/>
                <a:latin typeface="Arial" charset="0"/>
                <a:ea typeface="+mn-ea"/>
                <a:cs typeface="+mn-cs"/>
              </a:rPr>
              <a:t>, där medlemsländernas stats- och regeringschefer sitter, håller toppmöten och bestämmer över EU:s mål och prioriteringar.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i="0" kern="1200" dirty="0" smtClean="0">
                <a:solidFill>
                  <a:schemeClr val="tx1"/>
                </a:solidFill>
                <a:effectLst/>
                <a:latin typeface="Arial" charset="0"/>
                <a:ea typeface="+mn-ea"/>
                <a:cs typeface="+mn-cs"/>
              </a:rPr>
              <a:t>5) Europeiska centralbanken</a:t>
            </a:r>
            <a:r>
              <a:rPr lang="sv-SE" sz="1200" b="0" i="0" kern="1200" dirty="0" smtClean="0">
                <a:solidFill>
                  <a:schemeClr val="tx1"/>
                </a:solidFill>
                <a:effectLst/>
                <a:latin typeface="Arial" charset="0"/>
                <a:ea typeface="+mn-ea"/>
                <a:cs typeface="+mn-cs"/>
              </a:rPr>
              <a:t> håller koll på inflationen och samarbetet kring den gemensamma valutan euro.</a:t>
            </a:r>
          </a:p>
          <a:p>
            <a:r>
              <a:rPr lang="sv-SE" sz="1200" b="1" i="0" kern="1200" dirty="0" smtClean="0">
                <a:solidFill>
                  <a:schemeClr val="tx1"/>
                </a:solidFill>
                <a:effectLst/>
                <a:latin typeface="Arial" charset="0"/>
                <a:ea typeface="+mn-ea"/>
                <a:cs typeface="+mn-cs"/>
              </a:rPr>
              <a:t>6) EU-domstolen</a:t>
            </a:r>
            <a:r>
              <a:rPr lang="sv-SE" sz="1200" b="0" i="0" kern="1200" dirty="0" smtClean="0">
                <a:solidFill>
                  <a:schemeClr val="tx1"/>
                </a:solidFill>
                <a:effectLst/>
                <a:latin typeface="Arial" charset="0"/>
                <a:ea typeface="+mn-ea"/>
                <a:cs typeface="+mn-cs"/>
              </a:rPr>
              <a:t> dömer i tvister som uppstår i EU.</a:t>
            </a:r>
          </a:p>
          <a:p>
            <a:r>
              <a:rPr lang="sv-SE" sz="1200" b="1" i="0" kern="1200" dirty="0" smtClean="0">
                <a:solidFill>
                  <a:schemeClr val="tx1"/>
                </a:solidFill>
                <a:effectLst/>
                <a:latin typeface="Arial" charset="0"/>
                <a:ea typeface="+mn-ea"/>
                <a:cs typeface="+mn-cs"/>
              </a:rPr>
              <a:t>7) Europeiska revisionsrätten</a:t>
            </a:r>
            <a:r>
              <a:rPr lang="sv-SE" sz="1200" b="0" i="0" kern="1200" dirty="0" smtClean="0">
                <a:solidFill>
                  <a:schemeClr val="tx1"/>
                </a:solidFill>
                <a:effectLst/>
                <a:latin typeface="Arial" charset="0"/>
                <a:ea typeface="+mn-ea"/>
                <a:cs typeface="+mn-cs"/>
              </a:rPr>
              <a:t> granskar EU:s utgifter och inkomster.</a:t>
            </a:r>
          </a:p>
          <a:p>
            <a:r>
              <a:rPr lang="sv-SE" sz="1200" b="0" i="0" kern="1200" dirty="0" smtClean="0">
                <a:solidFill>
                  <a:schemeClr val="tx1"/>
                </a:solidFill>
                <a:effectLst/>
                <a:latin typeface="Arial" charset="0"/>
                <a:ea typeface="+mn-ea"/>
                <a:cs typeface="+mn-cs"/>
              </a:rPr>
              <a:t>_____________________________</a:t>
            </a:r>
          </a:p>
          <a:p>
            <a:endParaRPr lang="sv-SE" sz="1200" b="0" i="0" kern="1200" dirty="0" smtClean="0">
              <a:solidFill>
                <a:schemeClr val="tx1"/>
              </a:solidFill>
              <a:effectLst/>
              <a:latin typeface="Arial" charset="0"/>
              <a:ea typeface="+mn-ea"/>
              <a:cs typeface="+mn-cs"/>
            </a:endParaRPr>
          </a:p>
          <a:p>
            <a:r>
              <a:rPr lang="sv-SE" b="1" dirty="0" smtClean="0"/>
              <a:t>Europeiska unionens råd,</a:t>
            </a:r>
            <a:r>
              <a:rPr lang="sv-SE" b="1" baseline="0" dirty="0" smtClean="0"/>
              <a:t> även kallat ”</a:t>
            </a:r>
            <a:r>
              <a:rPr lang="sv-SE" b="1" dirty="0" smtClean="0"/>
              <a:t>Ministerrådet” eller ”</a:t>
            </a:r>
            <a:r>
              <a:rPr lang="sv-SE" b="1" baseline="0" dirty="0" smtClean="0"/>
              <a:t>Rådet </a:t>
            </a:r>
            <a:r>
              <a:rPr lang="sv-SE" b="0" baseline="0" dirty="0" smtClean="0"/>
              <a:t>(se upp så namnet inte blandas ihop med Europeiska rådet!), ”</a:t>
            </a:r>
            <a:r>
              <a:rPr lang="sv-SE" b="0" dirty="0" smtClean="0"/>
              <a:t>beslutar </a:t>
            </a:r>
            <a:r>
              <a:rPr lang="sv-SE" dirty="0" smtClean="0"/>
              <a:t>om nya lagar och består av ministrar från EU-ländernas regeringar. Ministrarna företräder sina egna länder. Ministerrådets viktigaste uppgift är att debattera och fatta beslut om de nya EU-lagar som EU-kommissionen föreslår. Vilka ministrar som träffas beror på vilken fråga som ska diskuteras. Om ämnet för mötet är jordbruksfrågor så är det jordbruksministrarna som möts,</a:t>
            </a:r>
            <a:r>
              <a:rPr lang="sv-SE" baseline="0" dirty="0" smtClean="0"/>
              <a:t> h</a:t>
            </a:r>
            <a:r>
              <a:rPr lang="sv-SE" dirty="0" smtClean="0"/>
              <a:t>andlar det om utbildningspolitik träffas utbildningsministrarna etc. För att klubba igenom om en ny lag måste ministerrådet vara överens med Europaparlamentet.  </a:t>
            </a:r>
            <a:r>
              <a:rPr lang="sv-SE" i="1" dirty="0" smtClean="0"/>
              <a:t>Man kan säga att rådet är ”</a:t>
            </a:r>
            <a:r>
              <a:rPr lang="sv-SE" b="1" i="1" dirty="0" smtClean="0"/>
              <a:t>medlemsländernas</a:t>
            </a:r>
            <a:r>
              <a:rPr lang="sv-SE" i="1" baseline="0" dirty="0" smtClean="0"/>
              <a:t> röst inom EU-organisationen”.</a:t>
            </a:r>
            <a:endParaRPr lang="sv-SE" i="1" dirty="0" smtClean="0"/>
          </a:p>
          <a:p>
            <a:endParaRPr lang="sv-SE" dirty="0" smtClean="0"/>
          </a:p>
          <a:p>
            <a:r>
              <a:rPr lang="sv-SE" b="1" dirty="0" smtClean="0"/>
              <a:t>Europaparlamentet</a:t>
            </a:r>
            <a:r>
              <a:rPr lang="sv-SE" dirty="0" smtClean="0"/>
              <a:t> beslutar om nya lagar och budget. Medborgarna i medlemsländerna röstar fram Europaparlamentets ledamöter i allmänna val. 21 av Europaparlamentets 705 ledamöter är från Sverige. Ledamöternas uppgift är att fatta beslut om nya lagar tillsammans med ministerrådet. Europaparlamentet ska även besluta om EU:s budget. En annan viktig uppgift är att kontrollera och godkänna EU-kommissionen. Om kommissionen missköter sitt jobb kan Europaparlamentet rösta om att den måste avgå. </a:t>
            </a:r>
            <a:r>
              <a:rPr lang="sv-SE" b="0" i="1" dirty="0" smtClean="0"/>
              <a:t>Man kan säga</a:t>
            </a:r>
            <a:r>
              <a:rPr lang="sv-SE" b="0" i="1" baseline="0" dirty="0" smtClean="0"/>
              <a:t> att Europaparlamentet är </a:t>
            </a:r>
            <a:r>
              <a:rPr lang="sv-SE" b="1" i="1" baseline="0" dirty="0" smtClean="0"/>
              <a:t>medborgarnas</a:t>
            </a:r>
            <a:r>
              <a:rPr lang="sv-SE" b="0" i="1" baseline="0" dirty="0" smtClean="0"/>
              <a:t> röst inom EU-organisationen.</a:t>
            </a:r>
            <a:endParaRPr lang="sv-SE" b="0" i="1" dirty="0" smtClean="0"/>
          </a:p>
          <a:p>
            <a:endParaRPr lang="sv-SE" dirty="0" smtClean="0"/>
          </a:p>
          <a:p>
            <a:r>
              <a:rPr lang="sv-SE" dirty="0" smtClean="0"/>
              <a:t>Den viktigaste uppgiften för </a:t>
            </a:r>
            <a:r>
              <a:rPr lang="sv-SE" b="1" dirty="0" smtClean="0"/>
              <a:t>EU-kommissionen</a:t>
            </a:r>
            <a:r>
              <a:rPr lang="sv-SE" dirty="0" smtClean="0"/>
              <a:t> är att föreslå nya lagar.</a:t>
            </a:r>
            <a:r>
              <a:rPr lang="sv-SE" baseline="0" dirty="0" smtClean="0"/>
              <a:t> </a:t>
            </a:r>
            <a:r>
              <a:rPr lang="sv-SE" dirty="0" smtClean="0"/>
              <a:t>Dessutom ska den genomföra de beslut som tas inom EU eller kontrollera att medlemsländerna gör det. EU-kommissionen består av 27 kommissionärer, en från varje medlemsland. Kommissionärerna företräder inte sina egna länder utan ska tänka på hela EU:s bästa när de arbetar med lagförslag. </a:t>
            </a:r>
            <a:r>
              <a:rPr lang="sv-SE" i="1" dirty="0" smtClean="0"/>
              <a:t>Man kan säga att EU-kommissionen är ”rösten för </a:t>
            </a:r>
            <a:r>
              <a:rPr lang="sv-SE" b="1" i="1" dirty="0" smtClean="0"/>
              <a:t>det gemensammas bästa </a:t>
            </a:r>
            <a:r>
              <a:rPr lang="sv-SE" i="1" dirty="0" smtClean="0"/>
              <a:t>inom EU-organisationen”.</a:t>
            </a:r>
            <a:endParaRPr lang="en-GB" i="1" dirty="0"/>
          </a:p>
        </p:txBody>
      </p:sp>
      <p:sp>
        <p:nvSpPr>
          <p:cNvPr id="4" name="Slide Number Placeholder 3"/>
          <p:cNvSpPr>
            <a:spLocks noGrp="1"/>
          </p:cNvSpPr>
          <p:nvPr>
            <p:ph type="sldNum" sz="quarter" idx="10"/>
          </p:nvPr>
        </p:nvSpPr>
        <p:spPr/>
        <p:txBody>
          <a:bodyPr/>
          <a:lstStyle/>
          <a:p>
            <a:fld id="{4A6993BD-CAEA-419E-9673-8AC33B85B1FF}" type="slidenum">
              <a:rPr lang="en-GB" altLang="en-US" smtClean="0"/>
              <a:pPr/>
              <a:t>4</a:t>
            </a:fld>
            <a:endParaRPr lang="en-GB" altLang="en-US"/>
          </a:p>
        </p:txBody>
      </p:sp>
    </p:spTree>
    <p:extLst>
      <p:ext uri="{BB962C8B-B14F-4D97-AF65-F5344CB8AC3E}">
        <p14:creationId xmlns:p14="http://schemas.microsoft.com/office/powerpoint/2010/main" val="188427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1F7CC54-657E-46B7-9454-55E83C3BDDCA}" type="slidenum">
              <a:rPr lang="fr-FR" altLang="en-US" smtClean="0"/>
              <a:pPr algn="r" eaLnBrk="1" hangingPunct="1">
                <a:spcBef>
                  <a:spcPct val="0"/>
                </a:spcBef>
              </a:pPr>
              <a:t>5</a:t>
            </a:fld>
            <a:endParaRPr lang="fr-FR"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56032D5-2CE6-469B-B722-F0722D7208FF}" type="slidenum">
              <a:rPr lang="en-GB" altLang="en-US" smtClean="0"/>
              <a:pPr algn="r" eaLnBrk="1" hangingPunct="1">
                <a:spcBef>
                  <a:spcPct val="0"/>
                </a:spcBef>
              </a:pPr>
              <a:t>6</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D45270-0CFF-4F83-B8C4-0DB5B4E2902F}" type="slidenum">
              <a:rPr lang="en-GB" altLang="en-US" smtClean="0"/>
              <a:pPr algn="r" eaLnBrk="1" hangingPunct="1">
                <a:spcBef>
                  <a:spcPct val="0"/>
                </a:spcBef>
              </a:pPr>
              <a:t>7</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0" kern="1200" dirty="0" smtClean="0">
                <a:solidFill>
                  <a:schemeClr val="tx1"/>
                </a:solidFill>
                <a:effectLst/>
                <a:latin typeface="Arial" charset="0"/>
                <a:ea typeface="+mn-ea"/>
                <a:cs typeface="+mn-cs"/>
              </a:rPr>
              <a:t>I </a:t>
            </a:r>
            <a:r>
              <a:rPr lang="en-GB" sz="1200" i="0" kern="1200" dirty="0" err="1" smtClean="0">
                <a:solidFill>
                  <a:schemeClr val="tx1"/>
                </a:solidFill>
                <a:effectLst/>
                <a:latin typeface="Arial" charset="0"/>
                <a:ea typeface="+mn-ea"/>
                <a:cs typeface="+mn-cs"/>
              </a:rPr>
              <a:t>vissa</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av</a:t>
            </a:r>
            <a:r>
              <a:rPr lang="en-GB" sz="1200" i="0" kern="1200" baseline="0" dirty="0" smtClean="0">
                <a:solidFill>
                  <a:schemeClr val="tx1"/>
                </a:solidFill>
                <a:effectLst/>
                <a:latin typeface="Arial" charset="0"/>
                <a:ea typeface="+mn-ea"/>
                <a:cs typeface="+mn-cs"/>
              </a:rPr>
              <a:t> EU:s </a:t>
            </a:r>
            <a:r>
              <a:rPr lang="en-GB" sz="1200" i="0" kern="1200" dirty="0" err="1" smtClean="0">
                <a:solidFill>
                  <a:schemeClr val="tx1"/>
                </a:solidFill>
                <a:effectLst/>
                <a:latin typeface="Arial" charset="0"/>
                <a:ea typeface="+mn-ea"/>
                <a:cs typeface="+mn-cs"/>
              </a:rPr>
              <a:t>medlemsländer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kan</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alla</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varor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som</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liknar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choklad</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säljas</a:t>
            </a:r>
            <a:r>
              <a:rPr lang="en-GB" sz="1200" i="0" kern="1200" dirty="0" smtClean="0">
                <a:solidFill>
                  <a:schemeClr val="tx1"/>
                </a:solidFill>
                <a:effectLst/>
                <a:latin typeface="Arial" charset="0"/>
                <a:ea typeface="+mn-ea"/>
                <a:cs typeface="+mn-cs"/>
              </a:rPr>
              <a:t> under </a:t>
            </a:r>
            <a:r>
              <a:rPr lang="en-GB" sz="1200" i="0" kern="1200" dirty="0" err="1" smtClean="0">
                <a:solidFill>
                  <a:schemeClr val="tx1"/>
                </a:solidFill>
                <a:effectLst/>
                <a:latin typeface="Arial" charset="0"/>
                <a:ea typeface="+mn-ea"/>
                <a:cs typeface="+mn-cs"/>
              </a:rPr>
              <a:t>det</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namnet</a:t>
            </a:r>
            <a:r>
              <a:rPr lang="en-GB" sz="1200" i="0" kern="1200" dirty="0" smtClean="0">
                <a:solidFill>
                  <a:schemeClr val="tx1"/>
                </a:solidFill>
                <a:effectLst/>
                <a:latin typeface="Arial" charset="0"/>
                <a:ea typeface="+mn-ea"/>
                <a:cs typeface="+mn-cs"/>
              </a:rPr>
              <a:t>. I </a:t>
            </a:r>
            <a:r>
              <a:rPr lang="en-GB" sz="1200" i="0" kern="1200" dirty="0" err="1" smtClean="0">
                <a:solidFill>
                  <a:schemeClr val="tx1"/>
                </a:solidFill>
                <a:effectLst/>
                <a:latin typeface="Arial" charset="0"/>
                <a:ea typeface="+mn-ea"/>
                <a:cs typeface="+mn-cs"/>
              </a:rPr>
              <a:t>andra</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medlemsländer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får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en</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produkt</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märkas</a:t>
            </a:r>
            <a:r>
              <a:rPr lang="en-GB" sz="1200" i="0" kern="1200" dirty="0" smtClean="0">
                <a:solidFill>
                  <a:schemeClr val="tx1"/>
                </a:solidFill>
                <a:effectLst/>
                <a:latin typeface="Arial" charset="0"/>
                <a:ea typeface="+mn-ea"/>
                <a:cs typeface="+mn-cs"/>
              </a:rPr>
              <a:t> med </a:t>
            </a:r>
            <a:r>
              <a:rPr lang="en-GB" sz="1200" i="0" kern="1200" dirty="0" err="1" smtClean="0">
                <a:solidFill>
                  <a:schemeClr val="tx1"/>
                </a:solidFill>
                <a:effectLst/>
                <a:latin typeface="Arial" charset="0"/>
                <a:ea typeface="+mn-ea"/>
                <a:cs typeface="+mn-cs"/>
              </a:rPr>
              <a:t>choklad</a:t>
            </a:r>
            <a:r>
              <a:rPr lang="en-GB" sz="1200" i="0" kern="1200" dirty="0" smtClean="0">
                <a:solidFill>
                  <a:schemeClr val="tx1"/>
                </a:solidFill>
                <a:effectLst/>
                <a:latin typeface="Arial" charset="0"/>
                <a:ea typeface="+mn-ea"/>
                <a:cs typeface="+mn-cs"/>
              </a:rPr>
              <a:t> </a:t>
            </a:r>
            <a:r>
              <a:rPr lang="en-GB" sz="1200" b="1" i="0" kern="1200" dirty="0" err="1" smtClean="0">
                <a:solidFill>
                  <a:schemeClr val="tx1"/>
                </a:solidFill>
                <a:effectLst/>
                <a:latin typeface="Arial" charset="0"/>
                <a:ea typeface="+mn-ea"/>
                <a:cs typeface="+mn-cs"/>
              </a:rPr>
              <a:t>endast</a:t>
            </a:r>
            <a:r>
              <a:rPr lang="en-GB" sz="1200" i="0" kern="1200" dirty="0" smtClean="0">
                <a:solidFill>
                  <a:schemeClr val="tx1"/>
                </a:solidFill>
                <a:effectLst/>
                <a:latin typeface="Arial" charset="0"/>
                <a:ea typeface="+mn-ea"/>
                <a:cs typeface="+mn-cs"/>
              </a:rPr>
              <a:t> om den </a:t>
            </a:r>
            <a:r>
              <a:rPr lang="en-GB" sz="1200" i="0" kern="1200" dirty="0" err="1" smtClean="0">
                <a:solidFill>
                  <a:schemeClr val="tx1"/>
                </a:solidFill>
                <a:effectLst/>
                <a:latin typeface="Arial" charset="0"/>
                <a:ea typeface="+mn-ea"/>
                <a:cs typeface="+mn-cs"/>
              </a:rPr>
              <a:t>innehåller</a:t>
            </a:r>
            <a:r>
              <a:rPr lang="en-GB" sz="1200" i="0" kern="1200" dirty="0" smtClean="0">
                <a:solidFill>
                  <a:schemeClr val="tx1"/>
                </a:solidFill>
                <a:effectLst/>
                <a:latin typeface="Arial" charset="0"/>
                <a:ea typeface="+mn-ea"/>
                <a:cs typeface="+mn-cs"/>
              </a:rPr>
              <a:t> </a:t>
            </a:r>
            <a:r>
              <a:rPr lang="en-GB" sz="1200" b="1" i="0" kern="1200" dirty="0" err="1" smtClean="0">
                <a:solidFill>
                  <a:schemeClr val="tx1"/>
                </a:solidFill>
                <a:effectLst/>
                <a:latin typeface="Arial" charset="0"/>
                <a:ea typeface="+mn-ea"/>
                <a:cs typeface="+mn-cs"/>
              </a:rPr>
              <a:t>kakaosmör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Det</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är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problematiskt</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eftersom</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det</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innebär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att</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chokladtillverkare</a:t>
            </a:r>
            <a:r>
              <a:rPr lang="en-GB" sz="1200" i="0" kern="1200" dirty="0" smtClean="0">
                <a:solidFill>
                  <a:schemeClr val="tx1"/>
                </a:solidFill>
                <a:effectLst/>
                <a:latin typeface="Arial" charset="0"/>
                <a:ea typeface="+mn-ea"/>
                <a:cs typeface="+mn-cs"/>
              </a:rPr>
              <a:t> i </a:t>
            </a:r>
            <a:r>
              <a:rPr lang="en-GB" sz="1200" i="0" kern="1200" dirty="0" err="1" smtClean="0">
                <a:solidFill>
                  <a:schemeClr val="tx1"/>
                </a:solidFill>
                <a:effectLst/>
                <a:latin typeface="Arial" charset="0"/>
                <a:ea typeface="+mn-ea"/>
                <a:cs typeface="+mn-cs"/>
              </a:rPr>
              <a:t>vissa</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länder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inte</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kan</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sälja</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sina</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produkter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vilket</a:t>
            </a:r>
            <a:r>
              <a:rPr lang="en-GB" sz="1200" i="0" kern="1200" dirty="0" smtClean="0">
                <a:solidFill>
                  <a:schemeClr val="tx1"/>
                </a:solidFill>
                <a:effectLst/>
                <a:latin typeface="Arial" charset="0"/>
                <a:ea typeface="+mn-ea"/>
                <a:cs typeface="+mn-cs"/>
              </a:rPr>
              <a:t> i</a:t>
            </a:r>
            <a:r>
              <a:rPr lang="en-GB" sz="1200" i="0" kern="1200" baseline="0" dirty="0" smtClean="0">
                <a:solidFill>
                  <a:schemeClr val="tx1"/>
                </a:solidFill>
                <a:effectLst/>
                <a:latin typeface="Arial" charset="0"/>
                <a:ea typeface="+mn-ea"/>
                <a:cs typeface="+mn-cs"/>
              </a:rPr>
              <a:t> sig </a:t>
            </a:r>
            <a:r>
              <a:rPr lang="en-GB" sz="1200" i="0" kern="1200" baseline="0" dirty="0" err="1" smtClean="0">
                <a:solidFill>
                  <a:schemeClr val="tx1"/>
                </a:solidFill>
                <a:effectLst/>
                <a:latin typeface="Arial" charset="0"/>
                <a:ea typeface="+mn-ea"/>
                <a:cs typeface="+mn-cs"/>
              </a:rPr>
              <a:t>försvårar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handeln</a:t>
            </a:r>
            <a:r>
              <a:rPr lang="en-GB" sz="1200" i="0" kern="1200" dirty="0" smtClean="0">
                <a:solidFill>
                  <a:schemeClr val="tx1"/>
                </a:solidFill>
                <a:effectLst/>
                <a:latin typeface="Arial" charset="0"/>
                <a:ea typeface="+mn-ea"/>
                <a:cs typeface="+mn-cs"/>
              </a:rPr>
              <a:t> med </a:t>
            </a:r>
            <a:r>
              <a:rPr lang="en-GB" sz="1200" i="0" kern="1200" dirty="0" err="1" smtClean="0">
                <a:solidFill>
                  <a:schemeClr val="tx1"/>
                </a:solidFill>
                <a:effectLst/>
                <a:latin typeface="Arial" charset="0"/>
                <a:ea typeface="+mn-ea"/>
                <a:cs typeface="+mn-cs"/>
              </a:rPr>
              <a:t>choklad</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inom</a:t>
            </a:r>
            <a:r>
              <a:rPr lang="en-GB" sz="1200" i="0" kern="1200" dirty="0" smtClean="0">
                <a:solidFill>
                  <a:schemeClr val="tx1"/>
                </a:solidFill>
                <a:effectLst/>
                <a:latin typeface="Arial" charset="0"/>
                <a:ea typeface="+mn-ea"/>
                <a:cs typeface="+mn-cs"/>
              </a:rPr>
              <a:t> EU. Trots </a:t>
            </a:r>
            <a:r>
              <a:rPr lang="en-GB" sz="1200" i="0" kern="1200" dirty="0" err="1" smtClean="0">
                <a:solidFill>
                  <a:schemeClr val="tx1"/>
                </a:solidFill>
                <a:effectLst/>
                <a:latin typeface="Arial" charset="0"/>
                <a:ea typeface="+mn-ea"/>
                <a:cs typeface="+mn-cs"/>
              </a:rPr>
              <a:t>att</a:t>
            </a:r>
            <a:r>
              <a:rPr lang="en-GB" sz="1200" i="0" kern="1200" dirty="0" smtClean="0">
                <a:solidFill>
                  <a:schemeClr val="tx1"/>
                </a:solidFill>
                <a:effectLst/>
                <a:latin typeface="Arial" charset="0"/>
                <a:ea typeface="+mn-ea"/>
                <a:cs typeface="+mn-cs"/>
              </a:rPr>
              <a:t> EU </a:t>
            </a:r>
            <a:r>
              <a:rPr lang="en-GB" sz="1200" i="0" kern="1200" dirty="0" err="1" smtClean="0">
                <a:solidFill>
                  <a:schemeClr val="tx1"/>
                </a:solidFill>
                <a:effectLst/>
                <a:latin typeface="Arial" charset="0"/>
                <a:ea typeface="+mn-ea"/>
                <a:cs typeface="+mn-cs"/>
              </a:rPr>
              <a:t>har</a:t>
            </a:r>
            <a:r>
              <a:rPr lang="en-GB" sz="1200" i="0" kern="1200" dirty="0" smtClean="0">
                <a:solidFill>
                  <a:schemeClr val="tx1"/>
                </a:solidFill>
                <a:effectLst/>
                <a:latin typeface="Arial" charset="0"/>
                <a:ea typeface="+mn-ea"/>
                <a:cs typeface="+mn-cs"/>
              </a:rPr>
              <a:t> haft </a:t>
            </a:r>
            <a:r>
              <a:rPr lang="en-GB" sz="1200" i="0" kern="1200" dirty="0" err="1" smtClean="0">
                <a:solidFill>
                  <a:schemeClr val="tx1"/>
                </a:solidFill>
                <a:effectLst/>
                <a:latin typeface="Arial" charset="0"/>
                <a:ea typeface="+mn-ea"/>
                <a:cs typeface="+mn-cs"/>
              </a:rPr>
              <a:t>en</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gemensam</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inre</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marknad</a:t>
            </a:r>
            <a:r>
              <a:rPr lang="en-GB" sz="1200" i="0" kern="1200" dirty="0" smtClean="0">
                <a:solidFill>
                  <a:schemeClr val="tx1"/>
                </a:solidFill>
                <a:effectLst/>
                <a:latin typeface="Arial" charset="0"/>
                <a:ea typeface="+mn-ea"/>
                <a:cs typeface="+mn-cs"/>
              </a:rPr>
              <a:t>” sedan 1993, </a:t>
            </a:r>
            <a:r>
              <a:rPr lang="en-GB" sz="1200" i="0" kern="1200" dirty="0" err="1" smtClean="0">
                <a:solidFill>
                  <a:schemeClr val="tx1"/>
                </a:solidFill>
                <a:effectLst/>
                <a:latin typeface="Arial" charset="0"/>
                <a:ea typeface="+mn-ea"/>
                <a:cs typeface="+mn-cs"/>
              </a:rPr>
              <a:t>som</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garanterar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fri</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rörlighet</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för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varor</a:t>
            </a:r>
            <a:r>
              <a:rPr lang="en-GB" sz="1200" i="0" kern="1200" dirty="0" smtClean="0">
                <a:solidFill>
                  <a:schemeClr val="tx1"/>
                </a:solidFill>
                <a:effectLst/>
                <a:latin typeface="Arial" charset="0"/>
                <a:ea typeface="+mn-ea"/>
                <a:cs typeface="+mn-cs"/>
              </a:rPr>
              <a:t> i EU, </a:t>
            </a:r>
            <a:r>
              <a:rPr lang="en-GB" sz="1200" i="0" kern="1200" dirty="0" err="1" smtClean="0">
                <a:solidFill>
                  <a:schemeClr val="tx1"/>
                </a:solidFill>
                <a:effectLst/>
                <a:latin typeface="Arial" charset="0"/>
                <a:ea typeface="+mn-ea"/>
                <a:cs typeface="+mn-cs"/>
              </a:rPr>
              <a:t>vägrar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Frankrike</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och</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Belgien</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fortfarande</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att</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sälja</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choklad</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från</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andra</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europeiska</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länder</a:t>
            </a:r>
            <a:r>
              <a:rPr lang="en-GB" sz="1200" i="0" kern="1200" dirty="0" smtClean="0">
                <a:solidFill>
                  <a:schemeClr val="tx1"/>
                </a:solidFill>
                <a:effectLst/>
                <a:latin typeface="Arial" charset="0"/>
                <a:ea typeface="+mn-ea"/>
                <a:cs typeface="+mn-cs"/>
              </a:rPr>
              <a:t>, om den </a:t>
            </a:r>
            <a:r>
              <a:rPr lang="en-GB" sz="1200" i="0" kern="1200" dirty="0" err="1" smtClean="0">
                <a:solidFill>
                  <a:schemeClr val="tx1"/>
                </a:solidFill>
                <a:effectLst/>
                <a:latin typeface="Arial" charset="0"/>
                <a:ea typeface="+mn-ea"/>
                <a:cs typeface="+mn-cs"/>
              </a:rPr>
              <a:t>inte</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innehåller</a:t>
            </a:r>
            <a:r>
              <a:rPr lang="en-GB" sz="1200" i="0" kern="1200" dirty="0" smtClean="0">
                <a:solidFill>
                  <a:schemeClr val="tx1"/>
                </a:solidFill>
                <a:effectLst/>
                <a:latin typeface="Arial" charset="0"/>
                <a:ea typeface="+mn-ea"/>
                <a:cs typeface="+mn-cs"/>
              </a:rPr>
              <a:t> </a:t>
            </a:r>
            <a:r>
              <a:rPr lang="en-GB" sz="1200" i="0" kern="1200" dirty="0" err="1" smtClean="0">
                <a:solidFill>
                  <a:schemeClr val="tx1"/>
                </a:solidFill>
                <a:effectLst/>
                <a:latin typeface="Arial" charset="0"/>
                <a:ea typeface="+mn-ea"/>
                <a:cs typeface="+mn-cs"/>
              </a:rPr>
              <a:t>kakaosmör</a:t>
            </a:r>
            <a:r>
              <a:rPr lang="en-GB" sz="1200" i="0" kern="1200" dirty="0" smtClean="0">
                <a:solidFill>
                  <a:schemeClr val="tx1"/>
                </a:solidFill>
                <a:effectLst/>
                <a:latin typeface="Arial" charset="0"/>
                <a:ea typeface="+mn-ea"/>
                <a:cs typeface="+mn-cs"/>
              </a:rPr>
              <a:t>.</a:t>
            </a:r>
          </a:p>
          <a:p>
            <a:endParaRPr lang="en-US" altLang="en-US" dirty="0" smtClean="0">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EU-</a:t>
            </a:r>
            <a:r>
              <a:rPr lang="en-GB" sz="1200" kern="1200" dirty="0" err="1" smtClean="0">
                <a:solidFill>
                  <a:schemeClr val="tx1"/>
                </a:solidFill>
                <a:effectLst/>
                <a:latin typeface="Arial" charset="0"/>
                <a:ea typeface="+mn-ea"/>
                <a:cs typeface="+mn-cs"/>
              </a:rPr>
              <a:t>kommissionen</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ska</a:t>
            </a:r>
            <a:r>
              <a:rPr lang="en-GB" sz="1200" kern="1200" dirty="0" smtClean="0">
                <a:solidFill>
                  <a:schemeClr val="tx1"/>
                </a:solidFill>
                <a:effectLst/>
                <a:latin typeface="Arial" charset="0"/>
                <a:ea typeface="+mn-ea"/>
                <a:cs typeface="+mn-cs"/>
              </a:rPr>
              <a:t> se till </a:t>
            </a:r>
            <a:r>
              <a:rPr lang="en-GB" sz="1200" kern="1200" dirty="0" err="1" smtClean="0">
                <a:solidFill>
                  <a:schemeClr val="tx1"/>
                </a:solidFill>
                <a:effectLst/>
                <a:latin typeface="Arial" charset="0"/>
                <a:ea typeface="+mn-ea"/>
                <a:cs typeface="+mn-cs"/>
              </a:rPr>
              <a:t>så</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företag</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och</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privatpersoner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fritt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kan</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köpa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och</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sälja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varor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inom</a:t>
            </a:r>
            <a:r>
              <a:rPr lang="en-GB" sz="1200" kern="1200" dirty="0" smtClean="0">
                <a:solidFill>
                  <a:schemeClr val="tx1"/>
                </a:solidFill>
                <a:effectLst/>
                <a:latin typeface="Arial" charset="0"/>
                <a:ea typeface="+mn-ea"/>
                <a:cs typeface="+mn-cs"/>
              </a:rPr>
              <a:t> EU </a:t>
            </a:r>
            <a:r>
              <a:rPr lang="en-GB" sz="1200" kern="1200" dirty="0" err="1" smtClean="0">
                <a:solidFill>
                  <a:schemeClr val="tx1"/>
                </a:solidFill>
                <a:effectLst/>
                <a:latin typeface="Arial" charset="0"/>
                <a:ea typeface="+mn-ea"/>
                <a:cs typeface="+mn-cs"/>
              </a:rPr>
              <a:t>dva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att</a:t>
            </a:r>
            <a:r>
              <a:rPr lang="en-GB" sz="1200" kern="1200" dirty="0" smtClean="0">
                <a:solidFill>
                  <a:schemeClr val="tx1"/>
                </a:solidFill>
                <a:effectLst/>
                <a:latin typeface="Arial" charset="0"/>
                <a:ea typeface="+mn-ea"/>
                <a:cs typeface="+mn-cs"/>
              </a:rPr>
              <a:t> vi </a:t>
            </a:r>
            <a:r>
              <a:rPr lang="en-GB" sz="1200" kern="1200" dirty="0" err="1" smtClean="0">
                <a:solidFill>
                  <a:schemeClr val="tx1"/>
                </a:solidFill>
                <a:effectLst/>
                <a:latin typeface="Arial" charset="0"/>
                <a:ea typeface="+mn-ea"/>
                <a:cs typeface="+mn-cs"/>
              </a:rPr>
              <a:t>har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så</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kallad</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fri</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rörlighet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för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varor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För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att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komma</a:t>
            </a:r>
            <a:r>
              <a:rPr lang="en-GB" sz="1200" kern="1200" dirty="0" smtClean="0">
                <a:solidFill>
                  <a:schemeClr val="tx1"/>
                </a:solidFill>
                <a:effectLst/>
                <a:latin typeface="Arial" charset="0"/>
                <a:ea typeface="+mn-ea"/>
                <a:cs typeface="+mn-cs"/>
              </a:rPr>
              <a:t> till </a:t>
            </a:r>
            <a:r>
              <a:rPr lang="en-GB" sz="1200" kern="1200" dirty="0" err="1" smtClean="0">
                <a:solidFill>
                  <a:schemeClr val="tx1"/>
                </a:solidFill>
                <a:effectLst/>
                <a:latin typeface="Arial" charset="0"/>
                <a:ea typeface="+mn-ea"/>
                <a:cs typeface="+mn-cs"/>
              </a:rPr>
              <a:t>rätta</a:t>
            </a:r>
            <a:r>
              <a:rPr lang="en-GB" sz="1200" kern="1200" dirty="0" smtClean="0">
                <a:solidFill>
                  <a:schemeClr val="tx1"/>
                </a:solidFill>
                <a:effectLst/>
                <a:latin typeface="Arial" charset="0"/>
                <a:ea typeface="+mn-ea"/>
                <a:cs typeface="+mn-cs"/>
              </a:rPr>
              <a:t> med den</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spretande</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chokladproduktionen</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inom</a:t>
            </a:r>
            <a:r>
              <a:rPr lang="en-GB" sz="1200" kern="1200" baseline="0" dirty="0" smtClean="0">
                <a:solidFill>
                  <a:schemeClr val="tx1"/>
                </a:solidFill>
                <a:effectLst/>
                <a:latin typeface="Arial" charset="0"/>
                <a:ea typeface="+mn-ea"/>
                <a:cs typeface="+mn-cs"/>
              </a:rPr>
              <a:t> EU, </a:t>
            </a:r>
            <a:r>
              <a:rPr lang="en-GB" sz="1200" kern="1200" baseline="0" dirty="0" err="1" smtClean="0">
                <a:solidFill>
                  <a:schemeClr val="tx1"/>
                </a:solidFill>
                <a:effectLst/>
                <a:latin typeface="Arial" charset="0"/>
                <a:ea typeface="+mn-ea"/>
                <a:cs typeface="+mn-cs"/>
              </a:rPr>
              <a:t>och</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vad</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som</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får</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kallas</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choklad</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och</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inte</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har</a:t>
            </a:r>
            <a:r>
              <a:rPr lang="en-GB" sz="1200" kern="1200" baseline="0" dirty="0" smtClean="0">
                <a:solidFill>
                  <a:schemeClr val="tx1"/>
                </a:solidFill>
                <a:effectLst/>
                <a:latin typeface="Arial" charset="0"/>
                <a:ea typeface="+mn-ea"/>
                <a:cs typeface="+mn-cs"/>
              </a:rPr>
              <a:t> EU-</a:t>
            </a:r>
            <a:r>
              <a:rPr lang="en-GB" sz="1200" kern="1200" baseline="0" dirty="0" err="1" smtClean="0">
                <a:solidFill>
                  <a:schemeClr val="tx1"/>
                </a:solidFill>
                <a:effectLst/>
                <a:latin typeface="Arial" charset="0"/>
                <a:ea typeface="+mn-ea"/>
                <a:cs typeface="+mn-cs"/>
              </a:rPr>
              <a:t>k</a:t>
            </a:r>
            <a:r>
              <a:rPr lang="en-GB" sz="1200" kern="1200" dirty="0" err="1" smtClean="0">
                <a:solidFill>
                  <a:schemeClr val="tx1"/>
                </a:solidFill>
                <a:effectLst/>
                <a:latin typeface="Arial" charset="0"/>
                <a:ea typeface="+mn-ea"/>
                <a:cs typeface="+mn-cs"/>
              </a:rPr>
              <a:t>ommissionen</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utarbetat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ett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lagförslag</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på</a:t>
            </a:r>
            <a:r>
              <a:rPr lang="en-GB" sz="1200" kern="1200" dirty="0" smtClean="0">
                <a:solidFill>
                  <a:schemeClr val="tx1"/>
                </a:solidFill>
                <a:effectLst/>
                <a:latin typeface="Arial" charset="0"/>
                <a:ea typeface="+mn-ea"/>
                <a:cs typeface="+mn-cs"/>
              </a:rPr>
              <a:t> EU-</a:t>
            </a:r>
            <a:r>
              <a:rPr lang="en-GB" sz="1200" kern="1200" dirty="0" err="1" smtClean="0">
                <a:solidFill>
                  <a:schemeClr val="tx1"/>
                </a:solidFill>
                <a:effectLst/>
                <a:latin typeface="Arial" charset="0"/>
                <a:ea typeface="+mn-ea"/>
                <a:cs typeface="+mn-cs"/>
              </a:rPr>
              <a:t>nivå</a:t>
            </a:r>
            <a:r>
              <a:rPr lang="en-GB" sz="1200" kern="1200" dirty="0" smtClean="0">
                <a:solidFill>
                  <a:schemeClr val="tx1"/>
                </a:solidFill>
                <a:effectLst/>
                <a:latin typeface="Arial" charset="0"/>
                <a:ea typeface="+mn-ea"/>
                <a:cs typeface="+mn-cs"/>
              </a:rPr>
              <a:t> om </a:t>
            </a:r>
            <a:r>
              <a:rPr lang="en-GB" sz="1200" kern="1200" dirty="0" err="1" smtClean="0">
                <a:solidFill>
                  <a:schemeClr val="tx1"/>
                </a:solidFill>
                <a:effectLst/>
                <a:latin typeface="Arial" charset="0"/>
                <a:ea typeface="+mn-ea"/>
                <a:cs typeface="+mn-cs"/>
              </a:rPr>
              <a:t>choklad</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ett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s.k</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direktiv</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som</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ska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gälla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för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alla</a:t>
            </a:r>
            <a:r>
              <a:rPr lang="en-GB" sz="1200" kern="1200" dirty="0" smtClean="0">
                <a:solidFill>
                  <a:schemeClr val="tx1"/>
                </a:solidFill>
                <a:effectLst/>
                <a:latin typeface="Arial" charset="0"/>
                <a:ea typeface="+mn-ea"/>
                <a:cs typeface="+mn-cs"/>
              </a:rPr>
              <a:t> EU:s </a:t>
            </a:r>
            <a:r>
              <a:rPr lang="en-GB" sz="1200" kern="1200" dirty="0" err="1" smtClean="0">
                <a:solidFill>
                  <a:schemeClr val="tx1"/>
                </a:solidFill>
                <a:effectLst/>
                <a:latin typeface="Arial" charset="0"/>
                <a:ea typeface="+mn-ea"/>
                <a:cs typeface="+mn-cs"/>
              </a:rPr>
              <a:t>medlemsländer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Då</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får</a:t>
            </a:r>
            <a:r>
              <a:rPr lang="en-GB" sz="1200" kern="1200" dirty="0" smtClean="0">
                <a:solidFill>
                  <a:schemeClr val="tx1"/>
                </a:solidFill>
                <a:effectLst/>
                <a:latin typeface="Arial" charset="0"/>
                <a:ea typeface="+mn-ea"/>
                <a:cs typeface="+mn-cs"/>
              </a:rPr>
              <a:t> vi </a:t>
            </a:r>
            <a:r>
              <a:rPr lang="en-GB" sz="1200" kern="1200" dirty="0" err="1" smtClean="0">
                <a:solidFill>
                  <a:schemeClr val="tx1"/>
                </a:solidFill>
                <a:effectLst/>
                <a:latin typeface="Arial" charset="0"/>
                <a:ea typeface="+mn-ea"/>
                <a:cs typeface="+mn-cs"/>
              </a:rPr>
              <a:t>samma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regler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för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choklad</a:t>
            </a:r>
            <a:r>
              <a:rPr lang="en-GB" sz="1200" kern="1200" dirty="0" smtClean="0">
                <a:solidFill>
                  <a:schemeClr val="tx1"/>
                </a:solidFill>
                <a:effectLst/>
                <a:latin typeface="Arial" charset="0"/>
                <a:ea typeface="+mn-ea"/>
                <a:cs typeface="+mn-cs"/>
              </a:rPr>
              <a:t> i</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alla</a:t>
            </a:r>
            <a:r>
              <a:rPr lang="en-GB" sz="1200" kern="1200" baseline="0" dirty="0" smtClean="0">
                <a:solidFill>
                  <a:schemeClr val="tx1"/>
                </a:solidFill>
                <a:effectLst/>
                <a:latin typeface="Arial" charset="0"/>
                <a:ea typeface="+mn-ea"/>
                <a:cs typeface="+mn-cs"/>
              </a:rPr>
              <a:t> </a:t>
            </a:r>
            <a:r>
              <a:rPr lang="en-GB" sz="1200" kern="1200" baseline="0" dirty="0" err="1" smtClean="0">
                <a:solidFill>
                  <a:schemeClr val="tx1"/>
                </a:solidFill>
                <a:effectLst/>
                <a:latin typeface="Arial" charset="0"/>
                <a:ea typeface="+mn-ea"/>
                <a:cs typeface="+mn-cs"/>
              </a:rPr>
              <a:t>medlemsländer</a:t>
            </a:r>
            <a:r>
              <a:rPr lang="en-GB" sz="1200" kern="1200" baseline="0" dirty="0" smtClean="0">
                <a:solidFill>
                  <a:schemeClr val="tx1"/>
                </a:solidFill>
                <a:effectLst/>
                <a:latin typeface="Arial" charset="0"/>
                <a:ea typeface="+mn-ea"/>
                <a:cs typeface="+mn-cs"/>
              </a:rPr>
              <a:t>. </a:t>
            </a:r>
            <a:endParaRPr lang="en-US" alt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2B9F05-6E46-4C4F-918F-8998E803100D}" type="slidenum">
              <a:rPr lang="en-GB" altLang="en-US" smtClean="0"/>
              <a:pPr algn="r" eaLnBrk="1" hangingPunct="1">
                <a:spcBef>
                  <a:spcPct val="0"/>
                </a:spcBef>
              </a:pPr>
              <a:t>8</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n-ea"/>
                <a:cs typeface="+mn-cs"/>
              </a:rPr>
              <a:t>Det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föreslagna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chokladdirektivet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från</a:t>
            </a:r>
            <a:r>
              <a:rPr lang="en-GB" sz="1200" kern="1200" dirty="0" smtClean="0">
                <a:solidFill>
                  <a:schemeClr val="tx1"/>
                </a:solidFill>
                <a:effectLst/>
                <a:latin typeface="Arial" charset="0"/>
                <a:ea typeface="+mn-ea"/>
                <a:cs typeface="+mn-cs"/>
              </a:rPr>
              <a:t> EU-Kommissionen: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Företag</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ska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kunna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få</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ersätta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kakaosmör</a:t>
            </a:r>
            <a:r>
              <a:rPr lang="en-GB" sz="1200" kern="1200" dirty="0" smtClean="0">
                <a:solidFill>
                  <a:schemeClr val="tx1"/>
                </a:solidFill>
                <a:effectLst/>
                <a:latin typeface="Arial" charset="0"/>
                <a:ea typeface="+mn-ea"/>
                <a:cs typeface="+mn-cs"/>
              </a:rPr>
              <a:t> med </a:t>
            </a:r>
            <a:r>
              <a:rPr lang="en-GB" sz="1200" kern="1200" dirty="0" err="1" smtClean="0">
                <a:solidFill>
                  <a:schemeClr val="tx1"/>
                </a:solidFill>
                <a:effectLst/>
                <a:latin typeface="Arial" charset="0"/>
                <a:ea typeface="+mn-ea"/>
                <a:cs typeface="+mn-cs"/>
              </a:rPr>
              <a:t>andra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vegetabiliska</a:t>
            </a:r>
            <a:r>
              <a:rPr lang="en-GB" sz="1200" kern="1200" dirty="0" smtClean="0">
                <a:solidFill>
                  <a:schemeClr val="tx1"/>
                </a:solidFill>
                <a:effectLst/>
                <a:latin typeface="Arial" charset="0"/>
                <a:ea typeface="+mn-ea"/>
                <a:cs typeface="+mn-cs"/>
              </a:rPr>
              <a:t> fetter </a:t>
            </a:r>
            <a:r>
              <a:rPr lang="en-GB" sz="1200" kern="1200" dirty="0" err="1" smtClean="0">
                <a:solidFill>
                  <a:schemeClr val="tx1"/>
                </a:solidFill>
                <a:effectLst/>
                <a:latin typeface="Arial" charset="0"/>
                <a:ea typeface="+mn-ea"/>
                <a:cs typeface="+mn-cs"/>
              </a:rPr>
              <a:t>och</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fortfarande</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få</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kalla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sina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produkter</a:t>
            </a:r>
            <a:r>
              <a:rPr lang="en-GB" sz="1200" kern="1200" dirty="0" smtClean="0">
                <a:solidFill>
                  <a:schemeClr val="tx1"/>
                </a:solidFill>
                <a:effectLst/>
                <a:latin typeface="Arial" charset="0"/>
                <a:ea typeface="+mn-ea"/>
                <a:cs typeface="+mn-cs"/>
              </a:rPr>
              <a:t> </a:t>
            </a:r>
            <a:r>
              <a:rPr lang="en-GB" sz="1200" b="1" i="0" kern="1200" dirty="0" err="1" smtClean="0">
                <a:solidFill>
                  <a:schemeClr val="tx1"/>
                </a:solidFill>
                <a:effectLst/>
                <a:latin typeface="Arial" charset="0"/>
                <a:ea typeface="+mn-ea"/>
                <a:cs typeface="+mn-cs"/>
              </a:rPr>
              <a:t>choklad</a:t>
            </a:r>
            <a:r>
              <a:rPr lang="en-GB" sz="1200" kern="1200" dirty="0" smtClean="0">
                <a:solidFill>
                  <a:schemeClr val="tx1"/>
                </a:solidFill>
                <a:effectLst/>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b. </a:t>
            </a:r>
            <a:r>
              <a:rPr lang="en-GB" sz="1200" kern="1200" dirty="0" err="1" smtClean="0">
                <a:solidFill>
                  <a:schemeClr val="tx1"/>
                </a:solidFill>
                <a:effectLst/>
                <a:latin typeface="Arial" charset="0"/>
                <a:ea typeface="+mn-ea"/>
                <a:cs typeface="+mn-cs"/>
              </a:rPr>
              <a:t>Det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ska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vara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obligatoriskt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för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alla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medlemsländer</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att</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tillåta</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försäljning</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av</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sådan</a:t>
            </a:r>
            <a:r>
              <a:rPr lang="en-GB" sz="1200" kern="1200" dirty="0" smtClean="0">
                <a:solidFill>
                  <a:schemeClr val="tx1"/>
                </a:solidFill>
                <a:effectLst/>
                <a:latin typeface="Arial" charset="0"/>
                <a:ea typeface="+mn-ea"/>
                <a:cs typeface="+mn-cs"/>
              </a:rPr>
              <a:t> </a:t>
            </a:r>
            <a:r>
              <a:rPr lang="en-GB" sz="1200" b="1" i="0" kern="1200" dirty="0" err="1" smtClean="0">
                <a:solidFill>
                  <a:schemeClr val="tx1"/>
                </a:solidFill>
                <a:effectLst/>
                <a:latin typeface="Arial" charset="0"/>
                <a:ea typeface="+mn-ea"/>
                <a:cs typeface="+mn-cs"/>
              </a:rPr>
              <a:t>choklad</a:t>
            </a:r>
            <a:r>
              <a:rPr lang="en-GB" sz="1200" kern="1200" dirty="0" smtClean="0">
                <a:solidFill>
                  <a:schemeClr val="tx1"/>
                </a:solidFill>
                <a:effectLst/>
                <a:latin typeface="Arial" charset="0"/>
                <a:ea typeface="+mn-ea"/>
                <a:cs typeface="+mn-cs"/>
              </a:rPr>
              <a:t>.</a:t>
            </a:r>
          </a:p>
          <a:p>
            <a:endParaRPr lang="en-US" alt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9EF572-0C7C-47B4-8638-2925EAA49C6F}" type="slidenum">
              <a:rPr lang="en-GB" altLang="en-US" smtClean="0"/>
              <a:pPr algn="r" eaLnBrk="1" hangingPunct="1">
                <a:spcBef>
                  <a:spcPct val="0"/>
                </a:spcBef>
              </a:pPr>
              <a:t>9</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11</a:t>
            </a:fld>
            <a:endParaRPr lang="fr-FR"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b="1" dirty="0" smtClean="0"/>
              <a:t>Europaparlamentet</a:t>
            </a:r>
            <a:r>
              <a:rPr lang="sv-SE" dirty="0" smtClean="0"/>
              <a:t> beslutar om nya lagar och budget. För att klubba igenom om en ny lag måste Europaparlamentet vara överens med ministerrådet. Europaparlamentet ska även besluta om EU:s budget. En annan viktig uppgift är att kontrollera och godkänna EU-kommissionen. Om kommissionen missköter sitt jobb kan Europaparlamentet rösta om att den måste avgå. </a:t>
            </a:r>
          </a:p>
          <a:p>
            <a:endParaRPr lang="sv-SE" dirty="0" smtClean="0"/>
          </a:p>
          <a:p>
            <a:r>
              <a:rPr lang="sv-SE" dirty="0" smtClean="0"/>
              <a:t>Medborgarna i medlemsländerna röstar fram Europaparlamentets ledamöter i allmänna val vart 5e år. 21 av Europaparlamentets 705 ledamöter är från Sverige. De svenska socialdemokraterna samarbetar</a:t>
            </a:r>
            <a:r>
              <a:rPr lang="sv-SE" baseline="0" dirty="0" smtClean="0"/>
              <a:t> med socialdemokrater från andra länder, de svenska moderaterna samarbetar med moderater från andra länder etc. Detta görs i olika partigrupper som alltså baseras på politiska åsikter och inte på inte nationalitet.</a:t>
            </a:r>
          </a:p>
          <a:p>
            <a:endParaRPr lang="sv-SE" dirty="0" smtClean="0"/>
          </a:p>
          <a:p>
            <a:r>
              <a:rPr lang="sv-SE" b="0" i="1" dirty="0" smtClean="0"/>
              <a:t>Man kan säga</a:t>
            </a:r>
            <a:r>
              <a:rPr lang="sv-SE" b="0" i="1" baseline="0" dirty="0" smtClean="0"/>
              <a:t> att Europaparlamentet är </a:t>
            </a:r>
            <a:r>
              <a:rPr lang="sv-SE" b="1" i="1" baseline="0" dirty="0" smtClean="0"/>
              <a:t>medborgarnas</a:t>
            </a:r>
            <a:r>
              <a:rPr lang="sv-SE" b="0" i="1" baseline="0" dirty="0" smtClean="0"/>
              <a:t> röst inom EU-organisationen.</a:t>
            </a:r>
            <a:endParaRPr lang="sv-SE" b="0" i="1" dirty="0" smtClean="0"/>
          </a:p>
        </p:txBody>
      </p:sp>
    </p:spTree>
    <p:extLst>
      <p:ext uri="{BB962C8B-B14F-4D97-AF65-F5344CB8AC3E}">
        <p14:creationId xmlns:p14="http://schemas.microsoft.com/office/powerpoint/2010/main" val="332781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CC2954-69BC-4AB9-B7D2-D453AC4959A6}" type="slidenum">
              <a:rPr lang="fr-FR" altLang="en-US" smtClean="0"/>
              <a:pPr algn="r" eaLnBrk="1" hangingPunct="1">
                <a:spcBef>
                  <a:spcPct val="0"/>
                </a:spcBef>
              </a:pPr>
              <a:t>12</a:t>
            </a:fld>
            <a:endParaRPr lang="fr-FR"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b="1" dirty="0" smtClean="0"/>
              <a:t>Officiellt ”Europeiska unionens råd”</a:t>
            </a:r>
            <a:r>
              <a:rPr lang="sv-SE" b="1" baseline="0" dirty="0" smtClean="0"/>
              <a:t> men ofta kallat ”</a:t>
            </a:r>
            <a:r>
              <a:rPr lang="sv-SE" b="1" dirty="0" smtClean="0"/>
              <a:t>Ministerrådet” eller bara ”</a:t>
            </a:r>
            <a:r>
              <a:rPr lang="sv-SE" b="1" baseline="0" dirty="0" smtClean="0"/>
              <a:t>Rådet </a:t>
            </a:r>
            <a:r>
              <a:rPr lang="sv-SE" b="0" baseline="0" dirty="0" smtClean="0"/>
              <a:t>(se upp så namnet inte blandas ihop med Europeiska rådet!), </a:t>
            </a:r>
            <a:r>
              <a:rPr lang="sv-SE" b="0" dirty="0" smtClean="0"/>
              <a:t>beslutar </a:t>
            </a:r>
            <a:r>
              <a:rPr lang="sv-SE" dirty="0" smtClean="0"/>
              <a:t>om nya lagar och EU:s budget tillsammans med Europaparlamentet. Ministerrådet består av ministrar från EU-ländernas regeringar</a:t>
            </a:r>
            <a:r>
              <a:rPr lang="sv-SE" baseline="0" dirty="0" smtClean="0"/>
              <a:t> och m</a:t>
            </a:r>
            <a:r>
              <a:rPr lang="sv-SE" dirty="0" smtClean="0"/>
              <a:t>inistrarna företräder sina egna länder när de</a:t>
            </a:r>
            <a:r>
              <a:rPr lang="sv-SE" baseline="0" dirty="0" smtClean="0"/>
              <a:t> träffas</a:t>
            </a:r>
            <a:r>
              <a:rPr lang="sv-SE" dirty="0" smtClean="0"/>
              <a:t>. Vilka ministrar som träffas beror på vilken fråga som ska diskuteras. Om ämnet för mötet är jordbruksfrågor så är det jordbruksministrarna som möts,</a:t>
            </a:r>
            <a:r>
              <a:rPr lang="sv-SE" baseline="0" dirty="0" smtClean="0"/>
              <a:t> h</a:t>
            </a:r>
            <a:r>
              <a:rPr lang="sv-SE" dirty="0" smtClean="0"/>
              <a:t>andlar det om utbildningspolitik träffas utbildningsministrarna etc. </a:t>
            </a:r>
          </a:p>
          <a:p>
            <a:endParaRPr lang="sv-SE" dirty="0" smtClean="0"/>
          </a:p>
          <a:p>
            <a:r>
              <a:rPr lang="sv-SE" dirty="0" smtClean="0"/>
              <a:t>Det finns ingen fast ordförande utan ordförandeskapet roterar mellan medlemsländerna</a:t>
            </a:r>
            <a:r>
              <a:rPr lang="sv-SE" baseline="0" dirty="0" smtClean="0"/>
              <a:t> varje halvår. Under våren 2023 är Sverige ordförande i Ministerrådet. Ordföranden leder alla möten, medlar under mötena och driver arbetet framåt samt företräder Ministerrådet i förhandlingar med Europaparlamentet och EU-kommissionen.</a:t>
            </a:r>
            <a:endParaRPr lang="sv-SE" dirty="0" smtClean="0"/>
          </a:p>
          <a:p>
            <a:endParaRPr lang="sv-SE" dirty="0" smtClean="0"/>
          </a:p>
          <a:p>
            <a:r>
              <a:rPr lang="sv-SE" dirty="0" smtClean="0"/>
              <a:t>Ministerrådets viktigaste uppgift är att debattera och fatta beslut om de nya EU-lagar som EU-kommissionen föreslår. För att klubba igenom om en ny lag måste ministerrådet vara överens med Europaparlamentet. Ministerrådet ansvarar också för EU:s gemensamma utrikes-</a:t>
            </a:r>
            <a:r>
              <a:rPr lang="sv-SE" baseline="0" dirty="0" smtClean="0"/>
              <a:t> och säkerhetspolitik.</a:t>
            </a:r>
          </a:p>
          <a:p>
            <a:endParaRPr lang="sv-SE" baseline="0" dirty="0" smtClean="0"/>
          </a:p>
          <a:p>
            <a:r>
              <a:rPr lang="sv-SE" dirty="0" smtClean="0"/>
              <a:t> </a:t>
            </a:r>
            <a:r>
              <a:rPr lang="sv-SE" i="1" dirty="0" smtClean="0"/>
              <a:t>Man kan säga att </a:t>
            </a:r>
            <a:r>
              <a:rPr lang="sv-SE" i="1" dirty="0" err="1" smtClean="0"/>
              <a:t>Ministerådet</a:t>
            </a:r>
            <a:r>
              <a:rPr lang="sv-SE" i="1" dirty="0" smtClean="0"/>
              <a:t> är ”</a:t>
            </a:r>
            <a:r>
              <a:rPr lang="sv-SE" b="1" i="1" dirty="0" smtClean="0"/>
              <a:t>medlemsländernas</a:t>
            </a:r>
            <a:r>
              <a:rPr lang="sv-SE" i="1" baseline="0" dirty="0" smtClean="0"/>
              <a:t> röst inom EU-organisationen”.</a:t>
            </a:r>
            <a:endParaRPr lang="sv-SE" i="1" dirty="0" smtClean="0"/>
          </a:p>
          <a:p>
            <a:endParaRPr lang="sv-S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13</a:t>
            </a:fld>
            <a:endParaRPr lang="fr-FR"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b="1" dirty="0" smtClean="0"/>
              <a:t>Europeiska kommissionen</a:t>
            </a:r>
            <a:r>
              <a:rPr lang="sv-SE" b="0" baseline="0" dirty="0" smtClean="0"/>
              <a:t> - </a:t>
            </a:r>
            <a:r>
              <a:rPr lang="sv-SE" dirty="0" smtClean="0"/>
              <a:t>ofta förkortat till </a:t>
            </a:r>
            <a:r>
              <a:rPr lang="sv-SE" b="1" dirty="0" smtClean="0"/>
              <a:t>EU-kommissionen</a:t>
            </a:r>
            <a:r>
              <a:rPr lang="sv-SE" dirty="0" smtClean="0"/>
              <a:t> - består av 27 kommissionärer, en från varje medlemsland. Den viktigaste uppgiften för </a:t>
            </a:r>
            <a:r>
              <a:rPr lang="sv-SE" b="0" dirty="0" smtClean="0"/>
              <a:t>EU-kommissionen är </a:t>
            </a:r>
            <a:r>
              <a:rPr lang="sv-SE" dirty="0" smtClean="0"/>
              <a:t>att föreslå nya lagar.</a:t>
            </a:r>
            <a:r>
              <a:rPr lang="sv-SE" baseline="0" dirty="0" smtClean="0"/>
              <a:t> </a:t>
            </a:r>
            <a:r>
              <a:rPr lang="sv-SE" dirty="0" smtClean="0"/>
              <a:t>Kommissionärerna företräder inte sina egna länder utan ska tänka på hela EU:s bästa när de arbetar med lagförslag. </a:t>
            </a:r>
            <a:r>
              <a:rPr lang="sv-SE" i="1" dirty="0" smtClean="0"/>
              <a:t>Man kan därför säga att EU-kommissionen är ”rösten för </a:t>
            </a:r>
            <a:r>
              <a:rPr lang="sv-SE" b="1" i="1" dirty="0" smtClean="0"/>
              <a:t>gemensamma intresset/</a:t>
            </a:r>
            <a:r>
              <a:rPr lang="sv-SE" b="1" i="1" baseline="0" dirty="0" smtClean="0"/>
              <a:t> </a:t>
            </a:r>
            <a:r>
              <a:rPr lang="sv-SE" b="1" i="1" dirty="0" smtClean="0"/>
              <a:t>det gemensammas bästa </a:t>
            </a:r>
            <a:r>
              <a:rPr lang="sv-SE" i="1" dirty="0" smtClean="0"/>
              <a:t>inom EU-organisationen”.</a:t>
            </a:r>
            <a:endParaRPr lang="en-GB" i="1" dirty="0" smtClean="0"/>
          </a:p>
          <a:p>
            <a:endParaRPr lang="sv-SE" dirty="0" smtClean="0"/>
          </a:p>
          <a:p>
            <a:r>
              <a:rPr lang="sv-SE" dirty="0" smtClean="0"/>
              <a:t>Dessutom ska den genomföra de beslut som tas inom EU eller kontrollera att medlemsländerna genomför</a:t>
            </a:r>
            <a:r>
              <a:rPr lang="sv-SE" baseline="0" dirty="0" smtClean="0"/>
              <a:t> det som man gemensamt har bestämt</a:t>
            </a:r>
            <a:r>
              <a:rPr lang="sv-SE" dirty="0" smtClean="0"/>
              <a:t>. Därför brukar EU-kommissionen kallas för ”fördragens</a:t>
            </a:r>
            <a:r>
              <a:rPr lang="sv-SE" baseline="0" dirty="0" smtClean="0"/>
              <a:t> väktare”. </a:t>
            </a:r>
          </a:p>
          <a:p>
            <a:endParaRPr lang="sv-SE"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v-SE" baseline="0" dirty="0" smtClean="0"/>
              <a:t>Det är EU-kommissionens ordförande Ursula von </a:t>
            </a:r>
            <a:r>
              <a:rPr lang="sv-SE" baseline="0" dirty="0" err="1" smtClean="0"/>
              <a:t>der</a:t>
            </a:r>
            <a:r>
              <a:rPr lang="sv-SE" baseline="0" dirty="0" smtClean="0"/>
              <a:t> </a:t>
            </a:r>
            <a:r>
              <a:rPr lang="sv-SE" baseline="0" dirty="0" err="1" smtClean="0"/>
              <a:t>Leyen</a:t>
            </a:r>
            <a:r>
              <a:rPr lang="sv-SE" baseline="0" dirty="0" smtClean="0"/>
              <a:t>, eller någon av kommissionärerna, som företräder EU i internationella frågor och vid möten med ex. G7 och G20 länderna eller FN.</a:t>
            </a:r>
            <a:endParaRPr lang="fr-FR" alt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0BD94B30-E39F-45CD-9524-A12DB183DA61}"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C9E4952-A9D9-4EB4-94C9-2ECCA112C55F}" type="slidenum">
              <a:rPr lang="en-GB" altLang="en-US"/>
              <a:pPr/>
              <a:t>‹#›</a:t>
            </a:fld>
            <a:endParaRPr lang="en-GB" altLang="en-US"/>
          </a:p>
        </p:txBody>
      </p:sp>
    </p:spTree>
    <p:extLst>
      <p:ext uri="{BB962C8B-B14F-4D97-AF65-F5344CB8AC3E}">
        <p14:creationId xmlns:p14="http://schemas.microsoft.com/office/powerpoint/2010/main" val="180946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F8C6EC6-2D07-4312-9A71-D743D235DD4B}" type="slidenum">
              <a:rPr lang="en-GB" altLang="en-US"/>
              <a:pPr/>
              <a:t>‹#›</a:t>
            </a:fld>
            <a:endParaRPr lang="en-GB" altLang="en-US"/>
          </a:p>
        </p:txBody>
      </p:sp>
    </p:spTree>
    <p:extLst>
      <p:ext uri="{BB962C8B-B14F-4D97-AF65-F5344CB8AC3E}">
        <p14:creationId xmlns:p14="http://schemas.microsoft.com/office/powerpoint/2010/main" val="230802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4CCB65C-64B3-46EF-B947-D3DB7B52B672}" type="slidenum">
              <a:rPr lang="en-GB" altLang="en-US"/>
              <a:pPr/>
              <a:t>‹#›</a:t>
            </a:fld>
            <a:endParaRPr lang="en-GB" altLang="en-US"/>
          </a:p>
        </p:txBody>
      </p:sp>
    </p:spTree>
    <p:extLst>
      <p:ext uri="{BB962C8B-B14F-4D97-AF65-F5344CB8AC3E}">
        <p14:creationId xmlns:p14="http://schemas.microsoft.com/office/powerpoint/2010/main" val="186168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0A5080F-8E91-4E91-ABBB-64607E8E5185}" type="slidenum">
              <a:rPr lang="en-GB" altLang="en-US"/>
              <a:pPr/>
              <a:t>‹#›</a:t>
            </a:fld>
            <a:endParaRPr lang="en-GB" altLang="en-US"/>
          </a:p>
        </p:txBody>
      </p:sp>
    </p:spTree>
    <p:extLst>
      <p:ext uri="{BB962C8B-B14F-4D97-AF65-F5344CB8AC3E}">
        <p14:creationId xmlns:p14="http://schemas.microsoft.com/office/powerpoint/2010/main" val="124646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8BAF519-93CD-4A73-96B9-0AF8870FC157}" type="slidenum">
              <a:rPr lang="en-GB" altLang="en-US"/>
              <a:pPr/>
              <a:t>‹#›</a:t>
            </a:fld>
            <a:endParaRPr lang="en-GB" altLang="en-US"/>
          </a:p>
        </p:txBody>
      </p:sp>
    </p:spTree>
    <p:extLst>
      <p:ext uri="{BB962C8B-B14F-4D97-AF65-F5344CB8AC3E}">
        <p14:creationId xmlns:p14="http://schemas.microsoft.com/office/powerpoint/2010/main" val="21475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00E6193-8BFE-415D-A78E-AF8486BDD666}" type="slidenum">
              <a:rPr lang="en-GB" altLang="en-US"/>
              <a:pPr/>
              <a:t>‹#›</a:t>
            </a:fld>
            <a:endParaRPr lang="en-GB" altLang="en-US"/>
          </a:p>
        </p:txBody>
      </p:sp>
    </p:spTree>
    <p:extLst>
      <p:ext uri="{BB962C8B-B14F-4D97-AF65-F5344CB8AC3E}">
        <p14:creationId xmlns:p14="http://schemas.microsoft.com/office/powerpoint/2010/main" val="95461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901C49F-E2FC-418E-BE51-4DE1B9C8A11D}" type="slidenum">
              <a:rPr lang="en-GB" altLang="en-US"/>
              <a:pPr/>
              <a:t>‹#›</a:t>
            </a:fld>
            <a:endParaRPr lang="en-GB" altLang="en-US"/>
          </a:p>
        </p:txBody>
      </p:sp>
    </p:spTree>
    <p:extLst>
      <p:ext uri="{BB962C8B-B14F-4D97-AF65-F5344CB8AC3E}">
        <p14:creationId xmlns:p14="http://schemas.microsoft.com/office/powerpoint/2010/main" val="204225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45D497D7-7414-4C39-8818-4D4311414B31}" type="slidenum">
              <a:rPr lang="en-GB" altLang="en-US"/>
              <a:pPr/>
              <a:t>‹#›</a:t>
            </a:fld>
            <a:endParaRPr lang="en-GB" altLang="en-US"/>
          </a:p>
        </p:txBody>
      </p:sp>
    </p:spTree>
    <p:extLst>
      <p:ext uri="{BB962C8B-B14F-4D97-AF65-F5344CB8AC3E}">
        <p14:creationId xmlns:p14="http://schemas.microsoft.com/office/powerpoint/2010/main" val="1929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B3CB81E-E199-4F76-95D2-06146E7B8A2D}" type="slidenum">
              <a:rPr lang="en-GB" altLang="en-US"/>
              <a:pPr/>
              <a:t>‹#›</a:t>
            </a:fld>
            <a:endParaRPr lang="en-GB" altLang="en-US"/>
          </a:p>
        </p:txBody>
      </p:sp>
    </p:spTree>
    <p:extLst>
      <p:ext uri="{BB962C8B-B14F-4D97-AF65-F5344CB8AC3E}">
        <p14:creationId xmlns:p14="http://schemas.microsoft.com/office/powerpoint/2010/main" val="42872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62551B3-B498-4BD2-BEA6-9B27114AF26E}" type="slidenum">
              <a:rPr lang="en-GB" altLang="en-US"/>
              <a:pPr/>
              <a:t>‹#›</a:t>
            </a:fld>
            <a:endParaRPr lang="en-GB" altLang="en-US"/>
          </a:p>
        </p:txBody>
      </p:sp>
    </p:spTree>
    <p:extLst>
      <p:ext uri="{BB962C8B-B14F-4D97-AF65-F5344CB8AC3E}">
        <p14:creationId xmlns:p14="http://schemas.microsoft.com/office/powerpoint/2010/main" val="14130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B4EB64F9-2D1B-4BB4-B68C-D5F1A92C1152}"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weden.representation.ec.europa.eu/om-oss/kontakta-oss_sv"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683568" y="1556792"/>
            <a:ext cx="7992888" cy="1872208"/>
          </a:xfrm>
        </p:spPr>
        <p:txBody>
          <a:bodyPr/>
          <a:lstStyle/>
          <a:p>
            <a:pPr algn="ctr"/>
            <a:r>
              <a:rPr lang="en-GB" altLang="en-US" sz="6000" dirty="0" err="1" smtClean="0">
                <a:latin typeface="Calibri" panose="020F0502020204030204" pitchFamily="34" charset="0"/>
                <a:cs typeface="Calibri" panose="020F0502020204030204" pitchFamily="34" charset="0"/>
              </a:rPr>
              <a:t>Rollspel</a:t>
            </a:r>
            <a:r>
              <a:rPr lang="en-GB" altLang="en-US" sz="6000" dirty="0" smtClean="0">
                <a:latin typeface="Calibri" panose="020F0502020204030204" pitchFamily="34" charset="0"/>
                <a:cs typeface="Calibri" panose="020F0502020204030204" pitchFamily="34" charset="0"/>
              </a:rPr>
              <a:t> om EU:s </a:t>
            </a:r>
            <a:r>
              <a:rPr lang="en-GB" altLang="en-US" sz="6000" dirty="0" err="1" smtClean="0">
                <a:latin typeface="Calibri" panose="020F0502020204030204" pitchFamily="34" charset="0"/>
                <a:cs typeface="Calibri" panose="020F0502020204030204" pitchFamily="34" charset="0"/>
              </a:rPr>
              <a:t>beslutsfattande</a:t>
            </a:r>
            <a:endParaRPr lang="en-GB" altLang="en-US" sz="60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944" y="3584184"/>
            <a:ext cx="5796136" cy="32607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556792"/>
            <a:ext cx="4824536" cy="2462213"/>
          </a:xfrm>
          <a:prstGeom prst="rect">
            <a:avLst/>
          </a:prstGeom>
          <a:noFill/>
        </p:spPr>
        <p:txBody>
          <a:bodyPr wrap="square" rtlCol="0">
            <a:spAutoFit/>
          </a:bodyPr>
          <a:lstStyle/>
          <a:p>
            <a:r>
              <a:rPr lang="en-GB" sz="1400" dirty="0" err="1" smtClean="0"/>
              <a:t>Här</a:t>
            </a:r>
            <a:r>
              <a:rPr lang="en-GB" sz="1400" dirty="0" smtClean="0"/>
              <a:t> </a:t>
            </a:r>
            <a:r>
              <a:rPr lang="en-GB" sz="1400" dirty="0" err="1" smtClean="0"/>
              <a:t>följer</a:t>
            </a:r>
            <a:r>
              <a:rPr lang="en-GB" sz="1400" dirty="0" smtClean="0"/>
              <a:t> 3 </a:t>
            </a:r>
            <a:r>
              <a:rPr lang="en-GB" sz="1400" dirty="0" err="1" smtClean="0"/>
              <a:t>fördjupande</a:t>
            </a:r>
            <a:r>
              <a:rPr lang="en-GB" sz="1400" dirty="0" smtClean="0"/>
              <a:t> </a:t>
            </a:r>
            <a:r>
              <a:rPr lang="en-GB" sz="1400" dirty="0" err="1" smtClean="0"/>
              <a:t>bilder</a:t>
            </a:r>
            <a:r>
              <a:rPr lang="en-GB" sz="1400" dirty="0" smtClean="0"/>
              <a:t>, </a:t>
            </a:r>
            <a:r>
              <a:rPr lang="en-GB" sz="1400" dirty="0" err="1" smtClean="0"/>
              <a:t>inkl</a:t>
            </a:r>
            <a:r>
              <a:rPr lang="en-GB" sz="1400" dirty="0" smtClean="0"/>
              <a:t>. </a:t>
            </a:r>
            <a:r>
              <a:rPr lang="en-GB" sz="1400" dirty="0" err="1" smtClean="0"/>
              <a:t>anteckningar</a:t>
            </a:r>
            <a:r>
              <a:rPr lang="en-GB" sz="1400" dirty="0" smtClean="0"/>
              <a:t>, om de 3 </a:t>
            </a:r>
            <a:r>
              <a:rPr lang="en-GB" sz="1400" dirty="0" err="1" smtClean="0"/>
              <a:t>lagstiftande</a:t>
            </a:r>
            <a:r>
              <a:rPr lang="en-GB" sz="1400" dirty="0" smtClean="0"/>
              <a:t> </a:t>
            </a:r>
            <a:r>
              <a:rPr lang="en-GB" sz="1400" dirty="0" err="1" smtClean="0"/>
              <a:t>institutionerna</a:t>
            </a:r>
            <a:r>
              <a:rPr lang="en-GB" sz="1400" dirty="0" smtClean="0"/>
              <a:t> </a:t>
            </a:r>
            <a:r>
              <a:rPr lang="en-GB" sz="1400" dirty="0" err="1" smtClean="0"/>
              <a:t>inom</a:t>
            </a:r>
            <a:r>
              <a:rPr lang="en-GB" sz="1400" dirty="0" smtClean="0"/>
              <a:t> EU. </a:t>
            </a:r>
            <a:r>
              <a:rPr lang="en-GB" sz="1400" dirty="0" err="1" smtClean="0"/>
              <a:t>För</a:t>
            </a:r>
            <a:r>
              <a:rPr lang="en-GB" sz="1400" dirty="0" smtClean="0"/>
              <a:t> </a:t>
            </a:r>
            <a:r>
              <a:rPr lang="en-GB" sz="1400" dirty="0" err="1" smtClean="0"/>
              <a:t>en</a:t>
            </a:r>
            <a:r>
              <a:rPr lang="en-GB" sz="1400" dirty="0" smtClean="0"/>
              <a:t> </a:t>
            </a:r>
            <a:r>
              <a:rPr lang="en-GB" sz="1400" dirty="0" err="1" smtClean="0"/>
              <a:t>längre</a:t>
            </a:r>
            <a:r>
              <a:rPr lang="en-GB" sz="1400" dirty="0" smtClean="0"/>
              <a:t> </a:t>
            </a:r>
            <a:r>
              <a:rPr lang="en-GB" sz="1400" dirty="0" err="1" smtClean="0"/>
              <a:t>introduktion</a:t>
            </a:r>
            <a:r>
              <a:rPr lang="en-GB" sz="1400" dirty="0" smtClean="0"/>
              <a:t> </a:t>
            </a:r>
            <a:r>
              <a:rPr lang="en-GB" sz="1400" dirty="0" err="1" smtClean="0"/>
              <a:t>kan</a:t>
            </a:r>
            <a:r>
              <a:rPr lang="en-GB" sz="1400" dirty="0" smtClean="0"/>
              <a:t> </a:t>
            </a:r>
            <a:r>
              <a:rPr lang="en-GB" sz="1400" dirty="0" err="1" smtClean="0"/>
              <a:t>dessa</a:t>
            </a:r>
            <a:r>
              <a:rPr lang="en-GB" sz="1400" dirty="0" smtClean="0"/>
              <a:t> </a:t>
            </a:r>
            <a:r>
              <a:rPr lang="en-GB" sz="1400" dirty="0" err="1" smtClean="0"/>
              <a:t>läggas</a:t>
            </a:r>
            <a:r>
              <a:rPr lang="en-GB" sz="1400" dirty="0" smtClean="0"/>
              <a:t> </a:t>
            </a:r>
            <a:r>
              <a:rPr lang="en-GB" sz="1400" dirty="0" err="1" smtClean="0"/>
              <a:t>som</a:t>
            </a:r>
            <a:r>
              <a:rPr lang="en-GB" sz="1400" dirty="0" smtClean="0"/>
              <a:t> </a:t>
            </a:r>
            <a:r>
              <a:rPr lang="en-GB" sz="1400" dirty="0" err="1" smtClean="0"/>
              <a:t>bild</a:t>
            </a:r>
            <a:r>
              <a:rPr lang="en-GB" sz="1400" dirty="0" smtClean="0"/>
              <a:t> </a:t>
            </a:r>
            <a:r>
              <a:rPr lang="en-GB" sz="1400" dirty="0" err="1" smtClean="0"/>
              <a:t>nr</a:t>
            </a:r>
            <a:r>
              <a:rPr lang="en-GB" sz="1400" dirty="0" smtClean="0"/>
              <a:t> 5-7 i </a:t>
            </a:r>
            <a:r>
              <a:rPr lang="en-GB" sz="1400" dirty="0" err="1" smtClean="0"/>
              <a:t>presentationen</a:t>
            </a:r>
            <a:r>
              <a:rPr lang="en-GB" sz="1400" dirty="0" smtClean="0"/>
              <a:t>. </a:t>
            </a:r>
          </a:p>
          <a:p>
            <a:endParaRPr lang="en-GB" sz="1400" dirty="0"/>
          </a:p>
          <a:p>
            <a:r>
              <a:rPr lang="en-GB" sz="1400" dirty="0" err="1" smtClean="0"/>
              <a:t>För</a:t>
            </a:r>
            <a:r>
              <a:rPr lang="en-GB" sz="1400" dirty="0" smtClean="0"/>
              <a:t> </a:t>
            </a:r>
            <a:r>
              <a:rPr lang="en-GB" sz="1400" dirty="0" err="1" smtClean="0"/>
              <a:t>ev</a:t>
            </a:r>
            <a:r>
              <a:rPr lang="en-GB" sz="1400" dirty="0" smtClean="0"/>
              <a:t>. </a:t>
            </a:r>
            <a:r>
              <a:rPr lang="en-GB" sz="1400" dirty="0" err="1" smtClean="0"/>
              <a:t>frågor</a:t>
            </a:r>
            <a:r>
              <a:rPr lang="en-GB" sz="1400" dirty="0" smtClean="0"/>
              <a:t> om </a:t>
            </a:r>
            <a:r>
              <a:rPr lang="en-GB" sz="1400" dirty="0" err="1" smtClean="0"/>
              <a:t>rollspelet</a:t>
            </a:r>
            <a:r>
              <a:rPr lang="en-GB" sz="1400" dirty="0" smtClean="0"/>
              <a:t>, </a:t>
            </a:r>
            <a:r>
              <a:rPr lang="en-GB" sz="1400" dirty="0" err="1" smtClean="0"/>
              <a:t>kontakta</a:t>
            </a:r>
            <a:r>
              <a:rPr lang="en-GB" sz="1400" dirty="0" smtClean="0"/>
              <a:t> </a:t>
            </a:r>
            <a:r>
              <a:rPr lang="en-GB" sz="1400" dirty="0" err="1"/>
              <a:t>Europeiska</a:t>
            </a:r>
            <a:r>
              <a:rPr lang="en-GB" sz="1400" dirty="0"/>
              <a:t> </a:t>
            </a:r>
            <a:r>
              <a:rPr lang="en-GB" sz="1400" dirty="0" err="1"/>
              <a:t>kommissionens</a:t>
            </a:r>
            <a:r>
              <a:rPr lang="en-GB" sz="1400" dirty="0"/>
              <a:t> representation i Sverige via </a:t>
            </a:r>
            <a:r>
              <a:rPr lang="en-GB" sz="1400" dirty="0" err="1"/>
              <a:t>telefon</a:t>
            </a:r>
            <a:r>
              <a:rPr lang="en-GB" sz="1400" dirty="0"/>
              <a:t>: 08 - 562 444 11</a:t>
            </a:r>
          </a:p>
          <a:p>
            <a:r>
              <a:rPr lang="en-GB" sz="1400" u="sng" dirty="0">
                <a:hlinkClick r:id="rId2"/>
              </a:rPr>
              <a:t>https://sweden.representation.ec.europa.eu/om-oss/kontakta-oss_sv</a:t>
            </a:r>
            <a:endParaRPr lang="en-GB" sz="1400" dirty="0"/>
          </a:p>
          <a:p>
            <a:endParaRPr lang="en-GB" sz="1400" dirty="0"/>
          </a:p>
        </p:txBody>
      </p:sp>
    </p:spTree>
    <p:extLst>
      <p:ext uri="{BB962C8B-B14F-4D97-AF65-F5344CB8AC3E}">
        <p14:creationId xmlns:p14="http://schemas.microsoft.com/office/powerpoint/2010/main" val="1231969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B1A6667F-717E-3C46-B781-F14D1D170D3C}"/>
              </a:ext>
            </a:extLst>
          </p:cNvPr>
          <p:cNvSpPr/>
          <p:nvPr/>
        </p:nvSpPr>
        <p:spPr bwMode="auto">
          <a:xfrm>
            <a:off x="3923928" y="3117593"/>
            <a:ext cx="5220071" cy="2682870"/>
          </a:xfrm>
          <a:prstGeom prst="rect">
            <a:avLst/>
          </a:prstGeom>
          <a:solidFill>
            <a:srgbClr val="BDDEF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sp>
        <p:nvSpPr>
          <p:cNvPr id="7170" name="Rectangle 2"/>
          <p:cNvSpPr>
            <a:spLocks noGrp="1" noChangeArrowheads="1"/>
          </p:cNvSpPr>
          <p:nvPr>
            <p:ph type="title"/>
          </p:nvPr>
        </p:nvSpPr>
        <p:spPr>
          <a:xfrm>
            <a:off x="0" y="1306882"/>
            <a:ext cx="9144000" cy="936625"/>
          </a:xfrm>
        </p:spPr>
        <p:txBody>
          <a:bodyPr/>
          <a:lstStyle/>
          <a:p>
            <a:pPr marL="0" algn="ctr"/>
            <a:r>
              <a:rPr lang="en-GB" altLang="en-US" sz="3200" dirty="0" err="1">
                <a:latin typeface="Calibri" panose="020F0502020204030204" pitchFamily="34" charset="0"/>
                <a:cs typeface="Calibri" panose="020F0502020204030204" pitchFamily="34" charset="0"/>
              </a:rPr>
              <a:t>Europaparlamentet</a:t>
            </a:r>
            <a:r>
              <a:rPr lang="en-GB" altLang="en-US" sz="3200" dirty="0">
                <a:latin typeface="Calibri" panose="020F0502020204030204" pitchFamily="34" charset="0"/>
                <a:cs typeface="Calibri" panose="020F0502020204030204" pitchFamily="34" charset="0"/>
              </a:rPr>
              <a:t> – </a:t>
            </a:r>
            <a:r>
              <a:rPr lang="en-GB" altLang="en-US" sz="3200" dirty="0" err="1" smtClean="0">
                <a:latin typeface="Calibri" panose="020F0502020204030204" pitchFamily="34" charset="0"/>
                <a:cs typeface="Calibri" panose="020F0502020204030204" pitchFamily="34" charset="0"/>
              </a:rPr>
              <a:t>medborgarnas</a:t>
            </a:r>
            <a:r>
              <a:rPr lang="en-GB" altLang="en-US" sz="3200" dirty="0" smtClean="0">
                <a:latin typeface="Calibri" panose="020F0502020204030204" pitchFamily="34" charset="0"/>
                <a:cs typeface="Calibri" panose="020F0502020204030204" pitchFamily="34" charset="0"/>
              </a:rPr>
              <a:t> </a:t>
            </a:r>
            <a:r>
              <a:rPr lang="en-GB" altLang="en-US" sz="3200" dirty="0" err="1">
                <a:latin typeface="Calibri" panose="020F0502020204030204" pitchFamily="34" charset="0"/>
                <a:cs typeface="Calibri" panose="020F0502020204030204" pitchFamily="34" charset="0"/>
              </a:rPr>
              <a:t>röst</a:t>
            </a:r>
            <a:endParaRPr lang="en-US" altLang="en-US" dirty="0">
              <a:latin typeface="Calibri" panose="020F0502020204030204" pitchFamily="34" charset="0"/>
              <a:cs typeface="Calibri" panose="020F0502020204030204" pitchFamily="34" charset="0"/>
            </a:endParaRPr>
          </a:p>
        </p:txBody>
      </p:sp>
      <p:sp>
        <p:nvSpPr>
          <p:cNvPr id="43012" name="Rectangle 4"/>
          <p:cNvSpPr>
            <a:spLocks noChangeArrowheads="1"/>
          </p:cNvSpPr>
          <p:nvPr/>
        </p:nvSpPr>
        <p:spPr bwMode="auto">
          <a:xfrm>
            <a:off x="3985783" y="2971518"/>
            <a:ext cx="4972392" cy="2975019"/>
          </a:xfrm>
          <a:prstGeom prst="rect">
            <a:avLst/>
          </a:prstGeom>
          <a:noFill/>
          <a:ln w="9525">
            <a:noFill/>
            <a:miter lim="800000"/>
            <a:headEnd/>
            <a:tailEnd/>
          </a:ln>
        </p:spPr>
        <p:txBody>
          <a:bodyPr anchor="ctr"/>
          <a:lstStyle/>
          <a:p>
            <a:r>
              <a:rPr lang="en-US" altLang="en-US" sz="1800" dirty="0" smtClean="0">
                <a:solidFill>
                  <a:srgbClr val="333399"/>
                </a:solidFill>
                <a:latin typeface="Webdings" pitchFamily="18" charset="2"/>
              </a:rPr>
              <a:t>4</a:t>
            </a:r>
            <a:r>
              <a:rPr lang="en-US" altLang="en-US" sz="1800" b="1" dirty="0" smtClean="0">
                <a:solidFill>
                  <a:srgbClr val="333399"/>
                </a:solidFill>
                <a:latin typeface="Calibri" panose="020F0502020204030204" pitchFamily="34" charset="0"/>
                <a:cs typeface="Calibri" panose="020F0502020204030204" pitchFamily="34" charset="0"/>
              </a:rPr>
              <a:t> </a:t>
            </a:r>
            <a:r>
              <a:rPr lang="en-US" altLang="en-US" sz="1800" b="1" dirty="0" err="1" smtClean="0">
                <a:solidFill>
                  <a:srgbClr val="333399"/>
                </a:solidFill>
                <a:latin typeface="Calibri" panose="020F0502020204030204" pitchFamily="34" charset="0"/>
                <a:cs typeface="Calibri" panose="020F0502020204030204" pitchFamily="34" charset="0"/>
              </a:rPr>
              <a:t>Beslutar</a:t>
            </a:r>
            <a:r>
              <a:rPr lang="en-US" altLang="en-US" sz="1800" b="1" dirty="0" smtClean="0">
                <a:solidFill>
                  <a:srgbClr val="333399"/>
                </a:solidFill>
                <a:latin typeface="Calibri" panose="020F0502020204030204" pitchFamily="34" charset="0"/>
                <a:cs typeface="Calibri" panose="020F0502020204030204" pitchFamily="34" charset="0"/>
              </a:rPr>
              <a:t> om EU:s </a:t>
            </a:r>
            <a:r>
              <a:rPr lang="en-US" altLang="en-US" sz="1800" b="1" dirty="0" err="1" smtClean="0">
                <a:solidFill>
                  <a:srgbClr val="333399"/>
                </a:solidFill>
                <a:latin typeface="Calibri" panose="020F0502020204030204" pitchFamily="34" charset="0"/>
                <a:cs typeface="Calibri" panose="020F0502020204030204" pitchFamily="34" charset="0"/>
              </a:rPr>
              <a:t>lagar</a:t>
            </a:r>
            <a:r>
              <a:rPr lang="en-US" altLang="en-US" sz="1800" b="1" dirty="0" smtClean="0">
                <a:solidFill>
                  <a:srgbClr val="333399"/>
                </a:solidFill>
                <a:latin typeface="Calibri" panose="020F0502020204030204" pitchFamily="34" charset="0"/>
                <a:cs typeface="Calibri" panose="020F0502020204030204" pitchFamily="34" charset="0"/>
              </a:rPr>
              <a:t> </a:t>
            </a:r>
            <a:r>
              <a:rPr lang="en-US" altLang="en-US" sz="1800" b="1" dirty="0" err="1" smtClean="0">
                <a:solidFill>
                  <a:srgbClr val="333399"/>
                </a:solidFill>
                <a:latin typeface="Calibri" panose="020F0502020204030204" pitchFamily="34" charset="0"/>
                <a:cs typeface="Calibri" panose="020F0502020204030204" pitchFamily="34" charset="0"/>
              </a:rPr>
              <a:t>och</a:t>
            </a:r>
            <a:r>
              <a:rPr lang="en-US" altLang="en-US" sz="1800" b="1" dirty="0" smtClean="0">
                <a:solidFill>
                  <a:srgbClr val="333399"/>
                </a:solidFill>
                <a:latin typeface="Calibri" panose="020F0502020204030204" pitchFamily="34" charset="0"/>
                <a:cs typeface="Calibri" panose="020F0502020204030204" pitchFamily="34" charset="0"/>
              </a:rPr>
              <a:t> budget </a:t>
            </a:r>
            <a:r>
              <a:rPr lang="en-US" altLang="en-US" sz="1800" b="1" dirty="0" err="1" smtClean="0">
                <a:solidFill>
                  <a:srgbClr val="333399"/>
                </a:solidFill>
                <a:latin typeface="Calibri" panose="020F0502020204030204" pitchFamily="34" charset="0"/>
                <a:cs typeface="Calibri" panose="020F0502020204030204" pitchFamily="34" charset="0"/>
              </a:rPr>
              <a:t>tillsammans</a:t>
            </a:r>
            <a:r>
              <a:rPr lang="en-US" altLang="en-US" sz="1800" b="1" dirty="0" smtClean="0">
                <a:solidFill>
                  <a:srgbClr val="333399"/>
                </a:solidFill>
                <a:latin typeface="Calibri" panose="020F0502020204030204" pitchFamily="34" charset="0"/>
                <a:cs typeface="Calibri" panose="020F0502020204030204" pitchFamily="34" charset="0"/>
              </a:rPr>
              <a:t>    </a:t>
            </a:r>
          </a:p>
          <a:p>
            <a:r>
              <a:rPr lang="en-US" altLang="en-US" sz="1800" b="1" dirty="0">
                <a:solidFill>
                  <a:srgbClr val="333399"/>
                </a:solidFill>
                <a:latin typeface="Calibri" panose="020F0502020204030204" pitchFamily="34" charset="0"/>
                <a:cs typeface="Calibri" panose="020F0502020204030204" pitchFamily="34" charset="0"/>
              </a:rPr>
              <a:t> </a:t>
            </a:r>
            <a:r>
              <a:rPr lang="en-US" altLang="en-US" sz="1800" b="1" dirty="0" smtClean="0">
                <a:solidFill>
                  <a:srgbClr val="333399"/>
                </a:solidFill>
                <a:latin typeface="Calibri" panose="020F0502020204030204" pitchFamily="34" charset="0"/>
                <a:cs typeface="Calibri" panose="020F0502020204030204" pitchFamily="34" charset="0"/>
              </a:rPr>
              <a:t>    med </a:t>
            </a:r>
            <a:r>
              <a:rPr lang="en-US" altLang="en-US" sz="1800" b="1" dirty="0" err="1" smtClean="0">
                <a:solidFill>
                  <a:srgbClr val="333399"/>
                </a:solidFill>
                <a:latin typeface="Calibri" panose="020F0502020204030204" pitchFamily="34" charset="0"/>
                <a:cs typeface="Calibri" panose="020F0502020204030204" pitchFamily="34" charset="0"/>
              </a:rPr>
              <a:t>Ministerrådet</a:t>
            </a:r>
            <a:r>
              <a:rPr lang="en-US" altLang="en-US" sz="1800" b="1" dirty="0" smtClean="0">
                <a:solidFill>
                  <a:srgbClr val="333399"/>
                </a:solidFill>
                <a:latin typeface="Calibri" panose="020F0502020204030204" pitchFamily="34" charset="0"/>
                <a:cs typeface="Calibri" panose="020F0502020204030204" pitchFamily="34" charset="0"/>
              </a:rPr>
              <a:t>.</a:t>
            </a:r>
            <a:r>
              <a:rPr lang="en-US" altLang="en-US" sz="1800" b="1" dirty="0">
                <a:solidFill>
                  <a:srgbClr val="333399"/>
                </a:solidFill>
                <a:latin typeface="Calibri" panose="020F0502020204030204" pitchFamily="34" charset="0"/>
                <a:cs typeface="Calibri" panose="020F0502020204030204" pitchFamily="34" charset="0"/>
              </a:rPr>
              <a:t/>
            </a:r>
            <a:br>
              <a:rPr lang="en-US" altLang="en-US" sz="1800" b="1" dirty="0">
                <a:solidFill>
                  <a:srgbClr val="333399"/>
                </a:solidFill>
                <a:latin typeface="Calibri" panose="020F0502020204030204" pitchFamily="34" charset="0"/>
                <a:cs typeface="Calibri" panose="020F0502020204030204" pitchFamily="34" charset="0"/>
              </a:rPr>
            </a:br>
            <a:r>
              <a:rPr lang="en-US" altLang="en-US" sz="1800" dirty="0">
                <a:solidFill>
                  <a:srgbClr val="333399"/>
                </a:solidFill>
                <a:latin typeface="Webdings" pitchFamily="18" charset="2"/>
              </a:rPr>
              <a:t>4</a:t>
            </a:r>
            <a:r>
              <a:rPr lang="en-US" altLang="en-US" sz="1800" b="1" dirty="0" smtClean="0">
                <a:solidFill>
                  <a:srgbClr val="333399"/>
                </a:solidFill>
                <a:latin typeface="Calibri" panose="020F0502020204030204" pitchFamily="34" charset="0"/>
                <a:cs typeface="Calibri" panose="020F0502020204030204" pitchFamily="34" charset="0"/>
              </a:rPr>
              <a:t> </a:t>
            </a:r>
            <a:r>
              <a:rPr lang="sv-SE" altLang="en-US" sz="1800" b="1" dirty="0">
                <a:solidFill>
                  <a:srgbClr val="333399"/>
                </a:solidFill>
                <a:latin typeface="Calibri" panose="020F0502020204030204" pitchFamily="34" charset="0"/>
                <a:cs typeface="Calibri" panose="020F0502020204030204" pitchFamily="34" charset="0"/>
              </a:rPr>
              <a:t>Demokratisk övervakning av allt </a:t>
            </a:r>
            <a:r>
              <a:rPr lang="sv-SE" altLang="en-US" sz="1800" b="1" dirty="0" smtClean="0">
                <a:solidFill>
                  <a:srgbClr val="333399"/>
                </a:solidFill>
                <a:latin typeface="Calibri" panose="020F0502020204030204" pitchFamily="34" charset="0"/>
                <a:cs typeface="Calibri" panose="020F0502020204030204" pitchFamily="34" charset="0"/>
              </a:rPr>
              <a:t>EU-arbete.</a:t>
            </a:r>
          </a:p>
          <a:p>
            <a:r>
              <a:rPr lang="en-US" altLang="en-US" sz="1800" dirty="0" smtClean="0">
                <a:solidFill>
                  <a:srgbClr val="333399"/>
                </a:solidFill>
                <a:latin typeface="Webdings" pitchFamily="18" charset="2"/>
              </a:rPr>
              <a:t>4</a:t>
            </a:r>
            <a:r>
              <a:rPr lang="sv-SE" altLang="en-US" sz="1800" b="1" dirty="0" smtClean="0">
                <a:solidFill>
                  <a:srgbClr val="333399"/>
                </a:solidFill>
                <a:latin typeface="Calibri" panose="020F0502020204030204" pitchFamily="34" charset="0"/>
                <a:cs typeface="Calibri" panose="020F0502020204030204" pitchFamily="34" charset="0"/>
              </a:rPr>
              <a:t>Europaparlamentet består av 705 ledamöter </a:t>
            </a:r>
          </a:p>
          <a:p>
            <a:r>
              <a:rPr lang="sv-SE" altLang="en-US" sz="1800" b="1" dirty="0">
                <a:solidFill>
                  <a:srgbClr val="333399"/>
                </a:solidFill>
                <a:latin typeface="Calibri" panose="020F0502020204030204" pitchFamily="34" charset="0"/>
                <a:cs typeface="Calibri" panose="020F0502020204030204" pitchFamily="34" charset="0"/>
              </a:rPr>
              <a:t> </a:t>
            </a:r>
            <a:r>
              <a:rPr lang="sv-SE" altLang="en-US" sz="1800" b="1" dirty="0" smtClean="0">
                <a:solidFill>
                  <a:srgbClr val="333399"/>
                </a:solidFill>
                <a:latin typeface="Calibri" panose="020F0502020204030204" pitchFamily="34" charset="0"/>
                <a:cs typeface="Calibri" panose="020F0502020204030204" pitchFamily="34" charset="0"/>
              </a:rPr>
              <a:t>    varav 21 från SE.</a:t>
            </a:r>
          </a:p>
          <a:p>
            <a:r>
              <a:rPr lang="en-US" altLang="en-US" sz="1800" dirty="0">
                <a:solidFill>
                  <a:srgbClr val="333399"/>
                </a:solidFill>
                <a:latin typeface="Webdings" pitchFamily="18" charset="2"/>
              </a:rPr>
              <a:t>4</a:t>
            </a:r>
            <a:r>
              <a:rPr lang="en-US" altLang="en-US" sz="1800" b="1" dirty="0" smtClean="0">
                <a:solidFill>
                  <a:srgbClr val="333399"/>
                </a:solidFill>
                <a:latin typeface="Calibri" panose="020F0502020204030204" pitchFamily="34" charset="0"/>
                <a:cs typeface="Calibri" panose="020F0502020204030204" pitchFamily="34" charset="0"/>
              </a:rPr>
              <a:t> </a:t>
            </a:r>
            <a:r>
              <a:rPr lang="nn-NO" altLang="en-US" sz="1800" b="1" dirty="0">
                <a:solidFill>
                  <a:srgbClr val="333399"/>
                </a:solidFill>
                <a:latin typeface="Calibri" panose="020F0502020204030204" pitchFamily="34" charset="0"/>
                <a:cs typeface="Calibri" panose="020F0502020204030204" pitchFamily="34" charset="0"/>
              </a:rPr>
              <a:t>Val vart femte år </a:t>
            </a:r>
            <a:endParaRPr lang="nn-NO" altLang="en-US" sz="1800" b="1" dirty="0" smtClean="0">
              <a:solidFill>
                <a:srgbClr val="333399"/>
              </a:solidFill>
              <a:latin typeface="Calibri" panose="020F0502020204030204" pitchFamily="34" charset="0"/>
              <a:cs typeface="Calibri" panose="020F0502020204030204" pitchFamily="34" charset="0"/>
            </a:endParaRPr>
          </a:p>
          <a:p>
            <a:r>
              <a:rPr lang="nn-NO" altLang="en-US" sz="1800" b="1" dirty="0">
                <a:solidFill>
                  <a:srgbClr val="333399"/>
                </a:solidFill>
                <a:latin typeface="Calibri" panose="020F0502020204030204" pitchFamily="34" charset="0"/>
                <a:cs typeface="Calibri" panose="020F0502020204030204" pitchFamily="34" charset="0"/>
              </a:rPr>
              <a:t> </a:t>
            </a:r>
            <a:r>
              <a:rPr lang="nn-NO" altLang="en-US" sz="1800" b="1" dirty="0" smtClean="0">
                <a:solidFill>
                  <a:srgbClr val="333399"/>
                </a:solidFill>
                <a:latin typeface="Calibri" panose="020F0502020204030204" pitchFamily="34" charset="0"/>
                <a:cs typeface="Calibri" panose="020F0502020204030204" pitchFamily="34" charset="0"/>
              </a:rPr>
              <a:t>    (</a:t>
            </a:r>
            <a:r>
              <a:rPr lang="nn-NO" altLang="en-US" sz="1800" b="1" dirty="0" err="1" smtClean="0">
                <a:solidFill>
                  <a:srgbClr val="333399"/>
                </a:solidFill>
                <a:latin typeface="Calibri" panose="020F0502020204030204" pitchFamily="34" charset="0"/>
                <a:cs typeface="Calibri" panose="020F0502020204030204" pitchFamily="34" charset="0"/>
              </a:rPr>
              <a:t>nästa</a:t>
            </a:r>
            <a:r>
              <a:rPr lang="nn-NO" altLang="en-US" sz="1800" b="1" dirty="0" smtClean="0">
                <a:solidFill>
                  <a:srgbClr val="333399"/>
                </a:solidFill>
                <a:latin typeface="Calibri" panose="020F0502020204030204" pitchFamily="34" charset="0"/>
                <a:cs typeface="Calibri" panose="020F0502020204030204" pitchFamily="34" charset="0"/>
              </a:rPr>
              <a:t> </a:t>
            </a:r>
            <a:r>
              <a:rPr lang="nn-NO" altLang="en-US" sz="1800" b="1" dirty="0" err="1" smtClean="0">
                <a:solidFill>
                  <a:srgbClr val="333399"/>
                </a:solidFill>
                <a:latin typeface="Calibri" panose="020F0502020204030204" pitchFamily="34" charset="0"/>
                <a:cs typeface="Calibri" panose="020F0502020204030204" pitchFamily="34" charset="0"/>
              </a:rPr>
              <a:t>gång</a:t>
            </a:r>
            <a:r>
              <a:rPr lang="nn-NO" altLang="en-US" sz="1800" b="1" dirty="0" smtClean="0">
                <a:solidFill>
                  <a:srgbClr val="333399"/>
                </a:solidFill>
                <a:latin typeface="Calibri" panose="020F0502020204030204" pitchFamily="34" charset="0"/>
                <a:cs typeface="Calibri" panose="020F0502020204030204" pitchFamily="34" charset="0"/>
              </a:rPr>
              <a:t> </a:t>
            </a:r>
            <a:r>
              <a:rPr lang="nn-NO" altLang="en-US" sz="1800" b="1" dirty="0" err="1" smtClean="0">
                <a:solidFill>
                  <a:srgbClr val="333399"/>
                </a:solidFill>
                <a:latin typeface="Calibri" panose="020F0502020204030204" pitchFamily="34" charset="0"/>
                <a:cs typeface="Calibri" panose="020F0502020204030204" pitchFamily="34" charset="0"/>
              </a:rPr>
              <a:t>maj</a:t>
            </a:r>
            <a:r>
              <a:rPr lang="nn-NO" altLang="en-US" sz="1800" b="1" dirty="0" smtClean="0">
                <a:solidFill>
                  <a:srgbClr val="333399"/>
                </a:solidFill>
                <a:latin typeface="Calibri" panose="020F0502020204030204" pitchFamily="34" charset="0"/>
                <a:cs typeface="Calibri" panose="020F0502020204030204" pitchFamily="34" charset="0"/>
              </a:rPr>
              <a:t> 2024).</a:t>
            </a:r>
          </a:p>
          <a:p>
            <a:r>
              <a:rPr lang="en-US" altLang="en-US" sz="1800" dirty="0">
                <a:solidFill>
                  <a:srgbClr val="333399"/>
                </a:solidFill>
                <a:latin typeface="Webdings" pitchFamily="18" charset="2"/>
              </a:rPr>
              <a:t>4</a:t>
            </a:r>
            <a:r>
              <a:rPr lang="en-US" altLang="en-US" sz="1800" b="1" dirty="0" smtClean="0">
                <a:solidFill>
                  <a:srgbClr val="333399"/>
                </a:solidFill>
                <a:latin typeface="Calibri" panose="020F0502020204030204" pitchFamily="34" charset="0"/>
                <a:cs typeface="Calibri" panose="020F0502020204030204" pitchFamily="34" charset="0"/>
              </a:rPr>
              <a:t> </a:t>
            </a:r>
            <a:r>
              <a:rPr lang="en-US" altLang="en-US" sz="1800" b="1" dirty="0" err="1" smtClean="0">
                <a:solidFill>
                  <a:srgbClr val="333399"/>
                </a:solidFill>
                <a:latin typeface="Calibri" panose="020F0502020204030204" pitchFamily="34" charset="0"/>
                <a:cs typeface="Calibri" panose="020F0502020204030204" pitchFamily="34" charset="0"/>
              </a:rPr>
              <a:t>Talman</a:t>
            </a:r>
            <a:r>
              <a:rPr lang="en-US" altLang="en-US" sz="1800" b="1" dirty="0" smtClean="0">
                <a:solidFill>
                  <a:srgbClr val="333399"/>
                </a:solidFill>
                <a:latin typeface="Calibri" panose="020F0502020204030204" pitchFamily="34" charset="0"/>
                <a:cs typeface="Calibri" panose="020F0502020204030204" pitchFamily="34" charset="0"/>
              </a:rPr>
              <a:t> </a:t>
            </a:r>
            <a:r>
              <a:rPr lang="en-US" altLang="en-US" sz="1800" b="1" dirty="0" err="1" smtClean="0">
                <a:solidFill>
                  <a:srgbClr val="333399"/>
                </a:solidFill>
                <a:latin typeface="Calibri" panose="020F0502020204030204" pitchFamily="34" charset="0"/>
                <a:cs typeface="Calibri" panose="020F0502020204030204" pitchFamily="34" charset="0"/>
              </a:rPr>
              <a:t>är</a:t>
            </a:r>
            <a:r>
              <a:rPr lang="en-US" altLang="en-US" sz="1800" b="1" dirty="0" smtClean="0">
                <a:solidFill>
                  <a:srgbClr val="333399"/>
                </a:solidFill>
                <a:latin typeface="Calibri" panose="020F0502020204030204" pitchFamily="34" charset="0"/>
                <a:cs typeface="Calibri" panose="020F0502020204030204" pitchFamily="34" charset="0"/>
              </a:rPr>
              <a:t> Roberta </a:t>
            </a:r>
            <a:r>
              <a:rPr lang="en-US" altLang="en-US" sz="1800" b="1" dirty="0" err="1" smtClean="0">
                <a:solidFill>
                  <a:srgbClr val="333399"/>
                </a:solidFill>
                <a:latin typeface="Calibri" panose="020F0502020204030204" pitchFamily="34" charset="0"/>
                <a:cs typeface="Calibri" panose="020F0502020204030204" pitchFamily="34" charset="0"/>
              </a:rPr>
              <a:t>Metsola</a:t>
            </a:r>
            <a:r>
              <a:rPr lang="en-US" altLang="en-US" sz="1800" b="1" dirty="0" smtClean="0">
                <a:solidFill>
                  <a:srgbClr val="333399"/>
                </a:solidFill>
                <a:latin typeface="Calibri" panose="020F0502020204030204" pitchFamily="34" charset="0"/>
                <a:cs typeface="Calibri" panose="020F0502020204030204" pitchFamily="34" charset="0"/>
              </a:rPr>
              <a:t>.</a:t>
            </a:r>
            <a:endParaRPr lang="en-US" altLang="en-US" sz="1800" b="1" dirty="0">
              <a:solidFill>
                <a:srgbClr val="333399"/>
              </a:solidFill>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7E70A85F-8393-8C49-9725-623CAF218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117593"/>
            <a:ext cx="3985782" cy="2682870"/>
          </a:xfrm>
          <a:prstGeom prst="rect">
            <a:avLst/>
          </a:prstGeom>
        </p:spPr>
      </p:pic>
      <p:pic>
        <p:nvPicPr>
          <p:cNvPr id="2" name="Picture 1"/>
          <p:cNvPicPr>
            <a:picLocks noChangeAspect="1"/>
          </p:cNvPicPr>
          <p:nvPr/>
        </p:nvPicPr>
        <p:blipFill rotWithShape="1">
          <a:blip r:embed="rId4"/>
          <a:srcRect l="17012" r="8764"/>
          <a:stretch/>
        </p:blipFill>
        <p:spPr>
          <a:xfrm>
            <a:off x="7013958" y="4509120"/>
            <a:ext cx="1944217" cy="1743075"/>
          </a:xfrm>
          <a:prstGeom prst="rect">
            <a:avLst/>
          </a:prstGeom>
        </p:spPr>
      </p:pic>
    </p:spTree>
    <p:extLst>
      <p:ext uri="{BB962C8B-B14F-4D97-AF65-F5344CB8AC3E}">
        <p14:creationId xmlns:p14="http://schemas.microsoft.com/office/powerpoint/2010/main" val="1396847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presidencia_consel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86744"/>
            <a:ext cx="85867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0" y="1418236"/>
            <a:ext cx="9144000" cy="936625"/>
          </a:xfrm>
        </p:spPr>
        <p:txBody>
          <a:bodyPr/>
          <a:lstStyle/>
          <a:p>
            <a:pPr marL="0" algn="ctr"/>
            <a:r>
              <a:rPr lang="en-GB" altLang="en-US" sz="3200" dirty="0" err="1">
                <a:latin typeface="Calibri" panose="020F0502020204030204" pitchFamily="34" charset="0"/>
                <a:cs typeface="Calibri" panose="020F0502020204030204" pitchFamily="34" charset="0"/>
              </a:rPr>
              <a:t>Ministerrådet</a:t>
            </a:r>
            <a:r>
              <a:rPr lang="en-GB" altLang="en-US" sz="3200" dirty="0">
                <a:latin typeface="Calibri" panose="020F0502020204030204" pitchFamily="34" charset="0"/>
                <a:cs typeface="Calibri" panose="020F0502020204030204" pitchFamily="34" charset="0"/>
              </a:rPr>
              <a:t> – </a:t>
            </a:r>
            <a:r>
              <a:rPr lang="en-GB" altLang="en-US" sz="3200" dirty="0" err="1">
                <a:latin typeface="Calibri" panose="020F0502020204030204" pitchFamily="34" charset="0"/>
                <a:cs typeface="Calibri" panose="020F0502020204030204" pitchFamily="34" charset="0"/>
              </a:rPr>
              <a:t>medlemsländernas</a:t>
            </a:r>
            <a:r>
              <a:rPr lang="en-GB" altLang="en-US" sz="3200" dirty="0">
                <a:latin typeface="Calibri" panose="020F0502020204030204" pitchFamily="34" charset="0"/>
                <a:cs typeface="Calibri" panose="020F0502020204030204" pitchFamily="34" charset="0"/>
              </a:rPr>
              <a:t> </a:t>
            </a:r>
            <a:r>
              <a:rPr lang="en-GB" altLang="en-US" sz="3200" dirty="0" err="1">
                <a:latin typeface="Calibri" panose="020F0502020204030204" pitchFamily="34" charset="0"/>
                <a:cs typeface="Calibri" panose="020F0502020204030204" pitchFamily="34" charset="0"/>
              </a:rPr>
              <a:t>röst</a:t>
            </a:r>
            <a:endParaRPr lang="en-US" altLang="en-US" sz="3200" dirty="0">
              <a:latin typeface="Calibri" panose="020F0502020204030204" pitchFamily="34" charset="0"/>
              <a:cs typeface="Calibri" panose="020F0502020204030204" pitchFamily="34" charset="0"/>
            </a:endParaRPr>
          </a:p>
        </p:txBody>
      </p:sp>
      <p:sp>
        <p:nvSpPr>
          <p:cNvPr id="6148" name="Rectangle 4"/>
          <p:cNvSpPr>
            <a:spLocks noChangeArrowheads="1"/>
          </p:cNvSpPr>
          <p:nvPr/>
        </p:nvSpPr>
        <p:spPr bwMode="auto">
          <a:xfrm>
            <a:off x="2895600" y="2708920"/>
            <a:ext cx="6137275" cy="348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a:solidFill>
                  <a:srgbClr val="333399"/>
                </a:solidFill>
                <a:latin typeface="Webdings" pitchFamily="18" charset="2"/>
              </a:rPr>
              <a:t>4 </a:t>
            </a:r>
            <a:r>
              <a:rPr lang="sv-SE" altLang="en-US" sz="1800" dirty="0" smtClean="0">
                <a:solidFill>
                  <a:srgbClr val="333399"/>
                </a:solidFill>
                <a:latin typeface="Calibri" panose="020F0502020204030204" pitchFamily="34" charset="0"/>
                <a:cs typeface="Calibri" panose="020F0502020204030204" pitchFamily="34" charset="0"/>
              </a:rPr>
              <a:t>En </a:t>
            </a:r>
            <a:r>
              <a:rPr lang="sv-SE" altLang="en-US" sz="1800" dirty="0">
                <a:solidFill>
                  <a:srgbClr val="333399"/>
                </a:solidFill>
                <a:latin typeface="Calibri" panose="020F0502020204030204" pitchFamily="34" charset="0"/>
                <a:cs typeface="Calibri" panose="020F0502020204030204" pitchFamily="34" charset="0"/>
              </a:rPr>
              <a:t>minister från varje EU-land</a:t>
            </a:r>
            <a:r>
              <a:rPr lang="en-US" altLang="en-US" sz="1800" dirty="0">
                <a:solidFill>
                  <a:srgbClr val="333399"/>
                </a:solidFill>
                <a:latin typeface="Calibri" panose="020F0502020204030204" pitchFamily="34" charset="0"/>
                <a:cs typeface="Calibri" panose="020F0502020204030204" pitchFamily="34" charset="0"/>
              </a:rPr>
              <a:t/>
            </a:r>
            <a:br>
              <a:rPr lang="en-US" altLang="en-US" sz="1800" dirty="0">
                <a:solidFill>
                  <a:srgbClr val="333399"/>
                </a:solidFill>
                <a:latin typeface="Calibri" panose="020F0502020204030204" pitchFamily="34" charset="0"/>
                <a:cs typeface="Calibri" panose="020F0502020204030204" pitchFamily="34" charset="0"/>
              </a:rPr>
            </a:br>
            <a:r>
              <a:rPr lang="en-US" altLang="en-US" sz="1800" dirty="0">
                <a:solidFill>
                  <a:srgbClr val="333399"/>
                </a:solidFill>
                <a:latin typeface="Webdings" pitchFamily="18" charset="2"/>
              </a:rPr>
              <a:t>4 </a:t>
            </a:r>
            <a:r>
              <a:rPr lang="en-US" altLang="en-US" sz="1800" dirty="0" err="1" smtClean="0">
                <a:solidFill>
                  <a:srgbClr val="333399"/>
                </a:solidFill>
                <a:latin typeface="Calibri" panose="020F0502020204030204" pitchFamily="34" charset="0"/>
                <a:cs typeface="Calibri" panose="020F0502020204030204" pitchFamily="34" charset="0"/>
              </a:rPr>
              <a:t>Ordförandeskapet</a:t>
            </a:r>
            <a:r>
              <a:rPr lang="en-US" altLang="en-US" sz="1800" dirty="0">
                <a:solidFill>
                  <a:srgbClr val="333399"/>
                </a:solidFill>
                <a:latin typeface="Calibri" panose="020F0502020204030204" pitchFamily="34" charset="0"/>
                <a:cs typeface="Calibri" panose="020F0502020204030204" pitchFamily="34" charset="0"/>
              </a:rPr>
              <a:t>: </a:t>
            </a:r>
            <a:r>
              <a:rPr lang="en-US" altLang="en-US" sz="1800" dirty="0" err="1" smtClean="0">
                <a:solidFill>
                  <a:srgbClr val="333399"/>
                </a:solidFill>
                <a:latin typeface="Calibri" panose="020F0502020204030204" pitchFamily="34" charset="0"/>
                <a:cs typeface="Calibri" panose="020F0502020204030204" pitchFamily="34" charset="0"/>
              </a:rPr>
              <a:t>roterar</a:t>
            </a:r>
            <a:r>
              <a:rPr lang="en-US" altLang="en-US" sz="1800" dirty="0" smtClean="0">
                <a:solidFill>
                  <a:srgbClr val="333399"/>
                </a:solidFill>
                <a:latin typeface="Calibri" panose="020F0502020204030204" pitchFamily="34" charset="0"/>
                <a:cs typeface="Calibri" panose="020F0502020204030204" pitchFamily="34" charset="0"/>
              </a:rPr>
              <a:t> </a:t>
            </a:r>
            <a:r>
              <a:rPr lang="en-US" altLang="en-US" sz="1800" dirty="0" err="1" smtClean="0">
                <a:solidFill>
                  <a:srgbClr val="333399"/>
                </a:solidFill>
                <a:latin typeface="Calibri" panose="020F0502020204030204" pitchFamily="34" charset="0"/>
                <a:cs typeface="Calibri" panose="020F0502020204030204" pitchFamily="34" charset="0"/>
              </a:rPr>
              <a:t>mellan</a:t>
            </a:r>
            <a:r>
              <a:rPr lang="en-US" altLang="en-US" sz="1800" dirty="0" smtClean="0">
                <a:solidFill>
                  <a:srgbClr val="333399"/>
                </a:solidFill>
                <a:latin typeface="Calibri" panose="020F0502020204030204" pitchFamily="34" charset="0"/>
                <a:cs typeface="Calibri" panose="020F0502020204030204" pitchFamily="34" charset="0"/>
              </a:rPr>
              <a:t> </a:t>
            </a:r>
            <a:r>
              <a:rPr lang="en-US" altLang="en-US" sz="1800" dirty="0" err="1" smtClean="0">
                <a:solidFill>
                  <a:srgbClr val="333399"/>
                </a:solidFill>
                <a:latin typeface="Calibri" panose="020F0502020204030204" pitchFamily="34" charset="0"/>
                <a:cs typeface="Calibri" panose="020F0502020204030204" pitchFamily="34" charset="0"/>
              </a:rPr>
              <a:t>medlemsländerna</a:t>
            </a:r>
            <a:r>
              <a:rPr lang="en-US" altLang="en-US" sz="1800" dirty="0" smtClean="0">
                <a:solidFill>
                  <a:srgbClr val="333399"/>
                </a:solidFill>
                <a:latin typeface="Calibri" panose="020F0502020204030204" pitchFamily="34" charset="0"/>
                <a:cs typeface="Calibri" panose="020F0502020204030204" pitchFamily="34" charset="0"/>
              </a:rPr>
              <a:t> </a:t>
            </a:r>
          </a:p>
          <a:p>
            <a:pPr eaLnBrk="1" hangingPunct="1">
              <a:lnSpc>
                <a:spcPct val="150000"/>
              </a:lnSpc>
              <a:spcBef>
                <a:spcPct val="0"/>
              </a:spcBef>
              <a:buFontTx/>
              <a:buNone/>
            </a:pPr>
            <a:r>
              <a:rPr lang="en-US" altLang="en-US" sz="1800" dirty="0" smtClean="0">
                <a:solidFill>
                  <a:srgbClr val="333399"/>
                </a:solidFill>
                <a:latin typeface="Calibri" panose="020F0502020204030204" pitchFamily="34" charset="0"/>
                <a:cs typeface="Calibri" panose="020F0502020204030204" pitchFamily="34" charset="0"/>
              </a:rPr>
              <a:t>       </a:t>
            </a:r>
            <a:r>
              <a:rPr lang="en-US" altLang="en-US" sz="1800" dirty="0" err="1" smtClean="0">
                <a:solidFill>
                  <a:srgbClr val="333399"/>
                </a:solidFill>
                <a:latin typeface="Calibri" panose="020F0502020204030204" pitchFamily="34" charset="0"/>
                <a:cs typeface="Calibri" panose="020F0502020204030204" pitchFamily="34" charset="0"/>
              </a:rPr>
              <a:t>varje</a:t>
            </a:r>
            <a:r>
              <a:rPr lang="en-US" altLang="en-US" sz="1800" dirty="0" smtClean="0">
                <a:solidFill>
                  <a:srgbClr val="333399"/>
                </a:solidFill>
                <a:latin typeface="Calibri" panose="020F0502020204030204" pitchFamily="34" charset="0"/>
                <a:cs typeface="Calibri" panose="020F0502020204030204" pitchFamily="34" charset="0"/>
              </a:rPr>
              <a:t> </a:t>
            </a:r>
            <a:r>
              <a:rPr lang="en-US" altLang="en-US" sz="1800" dirty="0" err="1">
                <a:solidFill>
                  <a:srgbClr val="333399"/>
                </a:solidFill>
                <a:latin typeface="Calibri" panose="020F0502020204030204" pitchFamily="34" charset="0"/>
                <a:cs typeface="Calibri" panose="020F0502020204030204" pitchFamily="34" charset="0"/>
              </a:rPr>
              <a:t>halvår</a:t>
            </a:r>
            <a:r>
              <a:rPr lang="en-US" altLang="en-US" sz="1800" dirty="0">
                <a:solidFill>
                  <a:srgbClr val="333399"/>
                </a:solidFill>
                <a:latin typeface="Calibri" panose="020F0502020204030204" pitchFamily="34" charset="0"/>
                <a:cs typeface="Calibri" panose="020F0502020204030204" pitchFamily="34" charset="0"/>
              </a:rPr>
              <a:t/>
            </a:r>
            <a:br>
              <a:rPr lang="en-US" altLang="en-US" sz="1800" dirty="0">
                <a:solidFill>
                  <a:srgbClr val="333399"/>
                </a:solidFill>
                <a:latin typeface="Calibri" panose="020F0502020204030204" pitchFamily="34" charset="0"/>
                <a:cs typeface="Calibri" panose="020F0502020204030204" pitchFamily="34" charset="0"/>
              </a:rPr>
            </a:br>
            <a:r>
              <a:rPr lang="en-US" altLang="en-US" sz="1800" dirty="0">
                <a:solidFill>
                  <a:srgbClr val="333399"/>
                </a:solidFill>
                <a:latin typeface="Webdings" pitchFamily="18" charset="2"/>
              </a:rPr>
              <a:t>4 </a:t>
            </a:r>
            <a:r>
              <a:rPr lang="sv-SE" altLang="en-US" sz="1800" dirty="0" smtClean="0">
                <a:solidFill>
                  <a:srgbClr val="333399"/>
                </a:solidFill>
                <a:latin typeface="Calibri" panose="020F0502020204030204" pitchFamily="34" charset="0"/>
                <a:cs typeface="Calibri" panose="020F0502020204030204" pitchFamily="34" charset="0"/>
              </a:rPr>
              <a:t>Beslutar </a:t>
            </a:r>
            <a:r>
              <a:rPr lang="sv-SE" altLang="en-US" sz="1800" dirty="0">
                <a:solidFill>
                  <a:srgbClr val="333399"/>
                </a:solidFill>
                <a:latin typeface="Calibri" panose="020F0502020204030204" pitchFamily="34" charset="0"/>
                <a:cs typeface="Calibri" panose="020F0502020204030204" pitchFamily="34" charset="0"/>
              </a:rPr>
              <a:t>om EU:s lagar och budget tillsammans med Europaparlamentet</a:t>
            </a:r>
            <a:r>
              <a:rPr lang="en-US" altLang="en-US" sz="1800" dirty="0">
                <a:solidFill>
                  <a:srgbClr val="333399"/>
                </a:solidFill>
                <a:latin typeface="Calibri" panose="020F0502020204030204" pitchFamily="34" charset="0"/>
                <a:cs typeface="Calibri" panose="020F0502020204030204" pitchFamily="34" charset="0"/>
              </a:rPr>
              <a:t/>
            </a:r>
            <a:br>
              <a:rPr lang="en-US" altLang="en-US" sz="1800" dirty="0">
                <a:solidFill>
                  <a:srgbClr val="333399"/>
                </a:solidFill>
                <a:latin typeface="Calibri" panose="020F0502020204030204" pitchFamily="34" charset="0"/>
                <a:cs typeface="Calibri" panose="020F0502020204030204" pitchFamily="34" charset="0"/>
              </a:rPr>
            </a:br>
            <a:r>
              <a:rPr lang="en-US" altLang="en-US" sz="1800" dirty="0">
                <a:solidFill>
                  <a:srgbClr val="333399"/>
                </a:solidFill>
                <a:latin typeface="Webdings" pitchFamily="18" charset="2"/>
              </a:rPr>
              <a:t>4 </a:t>
            </a:r>
            <a:r>
              <a:rPr lang="sv-SE" altLang="en-US" sz="1800" dirty="0" smtClean="0">
                <a:solidFill>
                  <a:srgbClr val="333399"/>
                </a:solidFill>
                <a:latin typeface="Calibri" panose="020F0502020204030204" pitchFamily="34" charset="0"/>
                <a:cs typeface="Calibri" panose="020F0502020204030204" pitchFamily="34" charset="0"/>
              </a:rPr>
              <a:t>Ansvarar </a:t>
            </a:r>
            <a:r>
              <a:rPr lang="sv-SE" altLang="en-US" sz="1800" dirty="0">
                <a:solidFill>
                  <a:srgbClr val="333399"/>
                </a:solidFill>
                <a:latin typeface="Calibri" panose="020F0502020204030204" pitchFamily="34" charset="0"/>
                <a:cs typeface="Calibri" panose="020F0502020204030204" pitchFamily="34" charset="0"/>
              </a:rPr>
              <a:t>för den gemensamma utrikes- och </a:t>
            </a:r>
            <a:r>
              <a:rPr lang="sv-SE" altLang="en-US" sz="1800" dirty="0" smtClean="0">
                <a:solidFill>
                  <a:srgbClr val="333399"/>
                </a:solidFill>
                <a:latin typeface="Calibri" panose="020F0502020204030204" pitchFamily="34" charset="0"/>
                <a:cs typeface="Calibri" panose="020F0502020204030204" pitchFamily="34" charset="0"/>
              </a:rPr>
              <a:t>     </a:t>
            </a:r>
          </a:p>
          <a:p>
            <a:pPr eaLnBrk="1" hangingPunct="1">
              <a:lnSpc>
                <a:spcPct val="150000"/>
              </a:lnSpc>
              <a:spcBef>
                <a:spcPct val="0"/>
              </a:spcBef>
              <a:buFontTx/>
              <a:buNone/>
            </a:pPr>
            <a:r>
              <a:rPr lang="sv-SE" altLang="en-US" sz="1800" dirty="0">
                <a:solidFill>
                  <a:srgbClr val="333399"/>
                </a:solidFill>
                <a:latin typeface="Calibri" panose="020F0502020204030204" pitchFamily="34" charset="0"/>
                <a:cs typeface="Calibri" panose="020F0502020204030204" pitchFamily="34" charset="0"/>
              </a:rPr>
              <a:t> </a:t>
            </a:r>
            <a:r>
              <a:rPr lang="sv-SE" altLang="en-US" sz="1800" dirty="0" smtClean="0">
                <a:solidFill>
                  <a:srgbClr val="333399"/>
                </a:solidFill>
                <a:latin typeface="Calibri" panose="020F0502020204030204" pitchFamily="34" charset="0"/>
                <a:cs typeface="Calibri" panose="020F0502020204030204" pitchFamily="34" charset="0"/>
              </a:rPr>
              <a:t>          säkerhetspolitiken</a:t>
            </a:r>
            <a:endParaRPr lang="en-US" altLang="en-US" sz="1800" i="1" dirty="0">
              <a:solidFill>
                <a:srgbClr val="3333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698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2840" y="1484263"/>
            <a:ext cx="8229600" cy="936625"/>
          </a:xfrm>
        </p:spPr>
        <p:txBody>
          <a:bodyPr/>
          <a:lstStyle/>
          <a:p>
            <a:pPr marL="0"/>
            <a:r>
              <a:rPr lang="sv-SE" altLang="en-US" sz="3200" dirty="0">
                <a:latin typeface="Calibri" panose="020F0502020204030204" pitchFamily="34" charset="0"/>
                <a:cs typeface="Calibri" panose="020F0502020204030204" pitchFamily="34" charset="0"/>
              </a:rPr>
              <a:t>Europeiska kommissionen – arbetar för det gemensamma intresset</a:t>
            </a:r>
            <a:endParaRPr lang="en-US" altLang="en-US" sz="3200" dirty="0">
              <a:latin typeface="Calibri" panose="020F0502020204030204" pitchFamily="34" charset="0"/>
              <a:cs typeface="Calibri" panose="020F0502020204030204" pitchFamily="34" charset="0"/>
            </a:endParaRPr>
          </a:p>
        </p:txBody>
      </p:sp>
      <p:pic>
        <p:nvPicPr>
          <p:cNvPr id="7171" name="Picture 7" descr="background1-promoting"/>
          <p:cNvPicPr>
            <a:picLocks noChangeAspect="1" noChangeArrowheads="1"/>
          </p:cNvPicPr>
          <p:nvPr/>
        </p:nvPicPr>
        <p:blipFill rotWithShape="1">
          <a:blip r:embed="rId3">
            <a:extLst>
              <a:ext uri="{28A0092B-C50C-407E-A947-70E740481C1C}">
                <a14:useLocalDpi xmlns:a14="http://schemas.microsoft.com/office/drawing/2010/main" val="0"/>
              </a:ext>
            </a:extLst>
          </a:blip>
          <a:srcRect l="2819" r="3047"/>
          <a:stretch/>
        </p:blipFill>
        <p:spPr bwMode="auto">
          <a:xfrm>
            <a:off x="1750285" y="2492895"/>
            <a:ext cx="6303108" cy="432897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xtLst/>
        </p:spPr>
      </p:pic>
      <p:sp>
        <p:nvSpPr>
          <p:cNvPr id="43012" name="Rectangle 4"/>
          <p:cNvSpPr>
            <a:spLocks noChangeArrowheads="1"/>
          </p:cNvSpPr>
          <p:nvPr/>
        </p:nvSpPr>
        <p:spPr bwMode="auto">
          <a:xfrm>
            <a:off x="1750285" y="2636912"/>
            <a:ext cx="5125971" cy="2199165"/>
          </a:xfrm>
          <a:prstGeom prst="rect">
            <a:avLst/>
          </a:prstGeom>
          <a:noFill/>
          <a:ln w="9525">
            <a:noFill/>
            <a:miter lim="800000"/>
            <a:headEnd/>
            <a:tailEnd/>
          </a:ln>
        </p:spPr>
        <p:txBody>
          <a:bodyPr anchor="ctr"/>
          <a:lstStyle/>
          <a:p>
            <a:pPr>
              <a:defRPr/>
            </a:pPr>
            <a:r>
              <a:rPr lang="en-US" altLang="en-US" sz="1800" dirty="0">
                <a:solidFill>
                  <a:srgbClr val="002060"/>
                </a:solidFill>
                <a:latin typeface="Webdings" pitchFamily="18" charset="2"/>
              </a:rPr>
              <a:t>4</a:t>
            </a:r>
            <a:r>
              <a:rPr lang="en-US" altLang="en-US" sz="1800" dirty="0" smtClean="0">
                <a:solidFill>
                  <a:srgbClr val="002060"/>
                </a:solidFill>
                <a:latin typeface="Calibri" panose="020F0502020204030204" pitchFamily="34" charset="0"/>
                <a:cs typeface="Calibri" panose="020F0502020204030204" pitchFamily="34" charset="0"/>
              </a:rPr>
              <a:t> </a:t>
            </a:r>
            <a:r>
              <a:rPr lang="sv-SE" sz="1800" b="1" dirty="0" smtClean="0">
                <a:solidFill>
                  <a:srgbClr val="002060"/>
                </a:solidFill>
                <a:latin typeface="Calibri" panose="020F0502020204030204" pitchFamily="34" charset="0"/>
                <a:cs typeface="Calibri" panose="020F0502020204030204" pitchFamily="34" charset="0"/>
              </a:rPr>
              <a:t>27 </a:t>
            </a:r>
            <a:r>
              <a:rPr lang="sv-SE" sz="1800" b="1" dirty="0">
                <a:solidFill>
                  <a:srgbClr val="002060"/>
                </a:solidFill>
                <a:latin typeface="Calibri" panose="020F0502020204030204" pitchFamily="34" charset="0"/>
                <a:cs typeface="Calibri" panose="020F0502020204030204" pitchFamily="34" charset="0"/>
              </a:rPr>
              <a:t>oberoende </a:t>
            </a:r>
            <a:r>
              <a:rPr lang="sv-SE" sz="1800" b="1" dirty="0" smtClean="0">
                <a:solidFill>
                  <a:srgbClr val="002060"/>
                </a:solidFill>
                <a:latin typeface="Calibri" panose="020F0502020204030204" pitchFamily="34" charset="0"/>
                <a:cs typeface="Calibri" panose="020F0502020204030204" pitchFamily="34" charset="0"/>
              </a:rPr>
              <a:t>medlemmar, </a:t>
            </a:r>
            <a:r>
              <a:rPr lang="sv-SE" sz="1800" b="1" dirty="0">
                <a:solidFill>
                  <a:srgbClr val="002060"/>
                </a:solidFill>
                <a:latin typeface="Calibri" panose="020F0502020204030204" pitchFamily="34" charset="0"/>
                <a:cs typeface="Calibri" panose="020F0502020204030204" pitchFamily="34" charset="0"/>
              </a:rPr>
              <a:t>en från varje EU-land</a:t>
            </a:r>
            <a:r>
              <a:rPr lang="en-US" sz="1800" b="1" dirty="0">
                <a:solidFill>
                  <a:srgbClr val="002060"/>
                </a:solidFill>
                <a:latin typeface="Calibri" panose="020F0502020204030204" pitchFamily="34" charset="0"/>
                <a:cs typeface="Calibri" panose="020F0502020204030204" pitchFamily="34" charset="0"/>
              </a:rPr>
              <a:t/>
            </a:r>
            <a:br>
              <a:rPr lang="en-US" sz="1800" b="1" dirty="0">
                <a:solidFill>
                  <a:srgbClr val="002060"/>
                </a:solidFill>
                <a:latin typeface="Calibri" panose="020F0502020204030204" pitchFamily="34" charset="0"/>
                <a:cs typeface="Calibri" panose="020F0502020204030204" pitchFamily="34" charset="0"/>
              </a:rPr>
            </a:br>
            <a:r>
              <a:rPr lang="en-US" altLang="en-US" sz="1800" dirty="0">
                <a:solidFill>
                  <a:srgbClr val="002060"/>
                </a:solidFill>
                <a:latin typeface="Webdings" pitchFamily="18" charset="2"/>
              </a:rPr>
              <a:t>4</a:t>
            </a:r>
            <a:r>
              <a:rPr lang="en-US" altLang="en-US" sz="1800"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Föreslår</a:t>
            </a:r>
            <a:r>
              <a:rPr lang="en-US" sz="1800" b="1"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ny</a:t>
            </a:r>
            <a:r>
              <a:rPr lang="en-US" sz="1800" b="1"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lagstiftning</a:t>
            </a:r>
            <a:r>
              <a:rPr lang="en-US" sz="1800" b="1" dirty="0">
                <a:solidFill>
                  <a:srgbClr val="002060"/>
                </a:solidFill>
                <a:latin typeface="Calibri" panose="020F0502020204030204" pitchFamily="34" charset="0"/>
                <a:cs typeface="Calibri" panose="020F0502020204030204" pitchFamily="34" charset="0"/>
              </a:rPr>
              <a:t/>
            </a:r>
            <a:br>
              <a:rPr lang="en-US" sz="1800" b="1" dirty="0">
                <a:solidFill>
                  <a:srgbClr val="002060"/>
                </a:solidFill>
                <a:latin typeface="Calibri" panose="020F0502020204030204" pitchFamily="34" charset="0"/>
                <a:cs typeface="Calibri" panose="020F0502020204030204" pitchFamily="34" charset="0"/>
              </a:rPr>
            </a:br>
            <a:r>
              <a:rPr lang="en-US" altLang="en-US" sz="1800" dirty="0">
                <a:solidFill>
                  <a:srgbClr val="002060"/>
                </a:solidFill>
                <a:latin typeface="Webdings" pitchFamily="18" charset="2"/>
              </a:rPr>
              <a:t>4</a:t>
            </a:r>
            <a:r>
              <a:rPr lang="en-US" altLang="en-US" sz="1800"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Verkställer</a:t>
            </a:r>
            <a:r>
              <a:rPr lang="en-US" sz="1800" b="1"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lagstiftning</a:t>
            </a:r>
            <a:r>
              <a:rPr lang="en-US" sz="1800" b="1" dirty="0" smtClean="0">
                <a:solidFill>
                  <a:srgbClr val="002060"/>
                </a:solidFill>
                <a:latin typeface="Calibri" panose="020F0502020204030204" pitchFamily="34" charset="0"/>
                <a:cs typeface="Calibri" panose="020F0502020204030204" pitchFamily="34" charset="0"/>
              </a:rPr>
              <a:t> </a:t>
            </a:r>
            <a:endParaRPr lang="en-US" sz="1800" b="1" dirty="0">
              <a:solidFill>
                <a:srgbClr val="002060"/>
              </a:solidFill>
              <a:latin typeface="Calibri" panose="020F0502020204030204" pitchFamily="34" charset="0"/>
              <a:cs typeface="Calibri" panose="020F0502020204030204" pitchFamily="34" charset="0"/>
            </a:endParaRPr>
          </a:p>
          <a:p>
            <a:pPr>
              <a:defRPr/>
            </a:pPr>
            <a:r>
              <a:rPr lang="en-US" altLang="en-US" sz="1800" dirty="0">
                <a:solidFill>
                  <a:srgbClr val="002060"/>
                </a:solidFill>
                <a:latin typeface="Webdings" pitchFamily="18" charset="2"/>
              </a:rPr>
              <a:t>4</a:t>
            </a:r>
            <a:r>
              <a:rPr lang="en-US" altLang="en-US" sz="1800"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Fördragens</a:t>
            </a:r>
            <a:r>
              <a:rPr lang="en-US" sz="1800" b="1"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väktare</a:t>
            </a:r>
            <a:endParaRPr lang="en-US" sz="1800" b="1" dirty="0">
              <a:solidFill>
                <a:srgbClr val="002060"/>
              </a:solidFill>
              <a:latin typeface="Calibri" panose="020F0502020204030204" pitchFamily="34" charset="0"/>
              <a:cs typeface="Calibri" panose="020F0502020204030204" pitchFamily="34" charset="0"/>
            </a:endParaRPr>
          </a:p>
          <a:p>
            <a:pPr>
              <a:defRPr/>
            </a:pPr>
            <a:r>
              <a:rPr lang="en-US" altLang="en-US" sz="1800" dirty="0">
                <a:solidFill>
                  <a:srgbClr val="002060"/>
                </a:solidFill>
                <a:latin typeface="Webdings" pitchFamily="18" charset="2"/>
              </a:rPr>
              <a:t>4</a:t>
            </a:r>
            <a:r>
              <a:rPr lang="en-US" altLang="en-US" sz="1800"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Företräder</a:t>
            </a:r>
            <a:r>
              <a:rPr lang="en-US" sz="1800" b="1" dirty="0" smtClean="0">
                <a:solidFill>
                  <a:srgbClr val="002060"/>
                </a:solidFill>
                <a:latin typeface="Calibri" panose="020F0502020204030204" pitchFamily="34" charset="0"/>
                <a:cs typeface="Calibri" panose="020F0502020204030204" pitchFamily="34" charset="0"/>
              </a:rPr>
              <a:t> EU </a:t>
            </a:r>
            <a:r>
              <a:rPr lang="en-US" sz="1800" b="1" dirty="0">
                <a:solidFill>
                  <a:srgbClr val="002060"/>
                </a:solidFill>
                <a:latin typeface="Calibri" panose="020F0502020204030204" pitchFamily="34" charset="0"/>
                <a:cs typeface="Calibri" panose="020F0502020204030204" pitchFamily="34" charset="0"/>
              </a:rPr>
              <a:t>i</a:t>
            </a:r>
            <a:r>
              <a:rPr lang="en-US" sz="1800" b="1"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internationella</a:t>
            </a:r>
            <a:r>
              <a:rPr lang="en-US" sz="1800" b="1"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cs typeface="Calibri" panose="020F0502020204030204" pitchFamily="34" charset="0"/>
              </a:rPr>
              <a:t>frågor</a:t>
            </a:r>
            <a:endParaRPr lang="en-US" sz="1800" b="1" dirty="0" smtClean="0">
              <a:solidFill>
                <a:srgbClr val="002060"/>
              </a:solidFill>
              <a:latin typeface="Calibri" panose="020F0502020204030204" pitchFamily="34" charset="0"/>
              <a:cs typeface="Calibri" panose="020F0502020204030204" pitchFamily="34" charset="0"/>
            </a:endParaRPr>
          </a:p>
          <a:p>
            <a:pPr>
              <a:defRPr/>
            </a:pPr>
            <a:r>
              <a:rPr lang="en-US" altLang="en-US" sz="1800" dirty="0">
                <a:solidFill>
                  <a:srgbClr val="002060"/>
                </a:solidFill>
                <a:latin typeface="Webdings" pitchFamily="18" charset="2"/>
              </a:rPr>
              <a:t>4</a:t>
            </a:r>
            <a:r>
              <a:rPr lang="en-US" altLang="en-US" sz="1800" dirty="0" smtClean="0">
                <a:solidFill>
                  <a:srgbClr val="002060"/>
                </a:solidFill>
                <a:latin typeface="Calibri" panose="020F0502020204030204" pitchFamily="34" charset="0"/>
                <a:cs typeface="Calibri" panose="020F0502020204030204" pitchFamily="34" charset="0"/>
              </a:rPr>
              <a:t> </a:t>
            </a:r>
            <a:r>
              <a:rPr lang="en-US" sz="1800" b="1" dirty="0" err="1" smtClean="0">
                <a:solidFill>
                  <a:srgbClr val="002060"/>
                </a:solidFill>
                <a:latin typeface="Calibri" panose="020F0502020204030204" pitchFamily="34" charset="0"/>
                <a:ea typeface="Verdana" panose="020B0604030504040204" pitchFamily="34" charset="0"/>
                <a:cs typeface="Calibri" panose="020F0502020204030204" pitchFamily="34" charset="0"/>
              </a:rPr>
              <a:t>Ordförande</a:t>
            </a:r>
            <a:r>
              <a:rPr lang="en-US" sz="1800" b="1" dirty="0" smtClean="0">
                <a:solidFill>
                  <a:srgbClr val="002060"/>
                </a:solidFill>
                <a:latin typeface="Calibri" panose="020F0502020204030204" pitchFamily="34" charset="0"/>
                <a:ea typeface="Verdana" panose="020B0604030504040204" pitchFamily="34" charset="0"/>
                <a:cs typeface="Calibri" panose="020F0502020204030204" pitchFamily="34" charset="0"/>
              </a:rPr>
              <a:t> </a:t>
            </a:r>
            <a:r>
              <a:rPr lang="en-US" sz="1800" b="1" dirty="0" err="1" smtClean="0">
                <a:solidFill>
                  <a:srgbClr val="002060"/>
                </a:solidFill>
                <a:latin typeface="Calibri" panose="020F0502020204030204" pitchFamily="34" charset="0"/>
                <a:ea typeface="Verdana" panose="020B0604030504040204" pitchFamily="34" charset="0"/>
                <a:cs typeface="Calibri" panose="020F0502020204030204" pitchFamily="34" charset="0"/>
              </a:rPr>
              <a:t>är</a:t>
            </a:r>
            <a:r>
              <a:rPr lang="en-US" sz="1800" b="1" dirty="0" smtClean="0">
                <a:solidFill>
                  <a:srgbClr val="002060"/>
                </a:solidFill>
                <a:latin typeface="Calibri" panose="020F0502020204030204" pitchFamily="34" charset="0"/>
                <a:ea typeface="Verdana" panose="020B0604030504040204" pitchFamily="34" charset="0"/>
                <a:cs typeface="Calibri" panose="020F0502020204030204" pitchFamily="34" charset="0"/>
              </a:rPr>
              <a:t> Ursula von der </a:t>
            </a:r>
            <a:r>
              <a:rPr lang="en-US" sz="1800" b="1" dirty="0" err="1" smtClean="0">
                <a:solidFill>
                  <a:srgbClr val="002060"/>
                </a:solidFill>
                <a:latin typeface="Calibri" panose="020F0502020204030204" pitchFamily="34" charset="0"/>
                <a:ea typeface="Verdana" panose="020B0604030504040204" pitchFamily="34" charset="0"/>
                <a:cs typeface="Calibri" panose="020F0502020204030204" pitchFamily="34" charset="0"/>
              </a:rPr>
              <a:t>Leyen</a:t>
            </a:r>
            <a:endParaRPr lang="en-US" sz="1800" b="1" i="1" dirty="0">
              <a:solidFill>
                <a:srgbClr val="002060"/>
              </a:solidFill>
              <a:latin typeface="Calibri" panose="020F0502020204030204" pitchFamily="34" charset="0"/>
              <a:cs typeface="Calibri" panose="020F0502020204030204" pitchFamily="34" charset="0"/>
            </a:endParaRPr>
          </a:p>
        </p:txBody>
      </p:sp>
      <p:pic>
        <p:nvPicPr>
          <p:cNvPr id="7173" name="Picture 5" descr="commission.jpg"/>
          <p:cNvPicPr>
            <a:picLocks noChangeAspect="1"/>
          </p:cNvPicPr>
          <p:nvPr/>
        </p:nvPicPr>
        <p:blipFill>
          <a:blip r:embed="rId4" cstate="print">
            <a:extLst>
              <a:ext uri="{28A0092B-C50C-407E-A947-70E740481C1C}">
                <a14:useLocalDpi xmlns:a14="http://schemas.microsoft.com/office/drawing/2010/main" val="0"/>
              </a:ext>
            </a:extLst>
          </a:blip>
          <a:srcRect l="14055" t="32439" r="4858" b="17284"/>
          <a:stretch>
            <a:fillRect/>
          </a:stretch>
        </p:blipFill>
        <p:spPr bwMode="auto">
          <a:xfrm>
            <a:off x="1750285" y="4836077"/>
            <a:ext cx="6303108" cy="202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5"/>
          <a:srcRect l="2562" t="2535" r="7061" b="4901"/>
          <a:stretch/>
        </p:blipFill>
        <p:spPr>
          <a:xfrm>
            <a:off x="7020272" y="2204864"/>
            <a:ext cx="1710430" cy="1965891"/>
          </a:xfrm>
          <a:prstGeom prst="rect">
            <a:avLst/>
          </a:prstGeom>
        </p:spPr>
      </p:pic>
    </p:spTree>
    <p:extLst>
      <p:ext uri="{BB962C8B-B14F-4D97-AF65-F5344CB8AC3E}">
        <p14:creationId xmlns:p14="http://schemas.microsoft.com/office/powerpoint/2010/main" val="2027056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852936"/>
            <a:ext cx="3888432" cy="1441078"/>
          </a:xfrm>
        </p:spPr>
        <p:txBody>
          <a:bodyPr/>
          <a:lstStyle/>
          <a:p>
            <a:pPr marL="0" lvl="0">
              <a:lnSpc>
                <a:spcPct val="90000"/>
              </a:lnSpc>
              <a:defRPr/>
            </a:pPr>
            <a:r>
              <a:rPr lang="nl-NL" altLang="en-US" sz="2800" kern="1200" dirty="0" err="1" smtClean="0">
                <a:latin typeface="Calibri" panose="020F0502020204030204" pitchFamily="34" charset="0"/>
                <a:ea typeface="Verdana" panose="020B0604030504040204" pitchFamily="34" charset="0"/>
                <a:cs typeface="Calibri" panose="020F0502020204030204" pitchFamily="34" charset="0"/>
              </a:rPr>
              <a:t>Europeiska</a:t>
            </a:r>
            <a: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t> </a:t>
            </a:r>
            <a:r>
              <a:rPr lang="nl-NL" altLang="en-US" sz="2800" kern="1200" dirty="0" err="1" smtClean="0">
                <a:latin typeface="Calibri" panose="020F0502020204030204" pitchFamily="34" charset="0"/>
                <a:ea typeface="Verdana" panose="020B0604030504040204" pitchFamily="34" charset="0"/>
                <a:cs typeface="Calibri" panose="020F0502020204030204" pitchFamily="34" charset="0"/>
              </a:rPr>
              <a:t>unionen</a:t>
            </a:r>
            <a: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t> </a:t>
            </a:r>
            <a:r>
              <a:rPr lang="nl-NL" altLang="en-US" sz="2800" kern="1200" dirty="0" err="1" smtClean="0">
                <a:latin typeface="Calibri" panose="020F0502020204030204" pitchFamily="34" charset="0"/>
                <a:ea typeface="Verdana" panose="020B0604030504040204" pitchFamily="34" charset="0"/>
                <a:cs typeface="Calibri" panose="020F0502020204030204" pitchFamily="34" charset="0"/>
              </a:rPr>
              <a:t>idag</a:t>
            </a:r>
            <a: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t>:</a:t>
            </a:r>
            <a:r>
              <a:rPr lang="nl-NL" altLang="en-US" sz="2800" kern="1200" dirty="0">
                <a:latin typeface="Calibri" panose="020F0502020204030204" pitchFamily="34" charset="0"/>
                <a:ea typeface="Verdana" panose="020B0604030504040204" pitchFamily="34" charset="0"/>
                <a:cs typeface="Calibri" panose="020F0502020204030204" pitchFamily="34" charset="0"/>
              </a:rPr>
              <a:t/>
            </a:r>
            <a:br>
              <a:rPr lang="nl-NL" altLang="en-US" sz="2800" kern="1200" dirty="0">
                <a:latin typeface="Calibri" panose="020F0502020204030204" pitchFamily="34" charset="0"/>
                <a:ea typeface="Verdana" panose="020B0604030504040204" pitchFamily="34" charset="0"/>
                <a:cs typeface="Calibri" panose="020F0502020204030204" pitchFamily="34" charset="0"/>
              </a:rPr>
            </a:br>
            <a:r>
              <a:rPr lang="en-US" altLang="en-US" sz="2800" dirty="0">
                <a:latin typeface="Webdings" pitchFamily="18" charset="2"/>
              </a:rPr>
              <a:t>4</a:t>
            </a:r>
            <a:r>
              <a:rPr lang="en-US" altLang="en-US" sz="2800" dirty="0" smtClean="0">
                <a:latin typeface="Webdings" pitchFamily="18" charset="2"/>
              </a:rPr>
              <a:t> </a:t>
            </a:r>
            <a: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t>27 </a:t>
            </a:r>
            <a:r>
              <a:rPr lang="nl-NL" altLang="en-US" sz="2800" kern="1200" dirty="0" err="1" smtClean="0">
                <a:latin typeface="Calibri" panose="020F0502020204030204" pitchFamily="34" charset="0"/>
                <a:ea typeface="Verdana" panose="020B0604030504040204" pitchFamily="34" charset="0"/>
                <a:cs typeface="Calibri" panose="020F0502020204030204" pitchFamily="34" charset="0"/>
              </a:rPr>
              <a:t>länder</a:t>
            </a:r>
            <a: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t/>
            </a:r>
            <a:b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br>
            <a:r>
              <a:rPr lang="en-US" altLang="en-US" sz="2800" dirty="0" smtClean="0">
                <a:latin typeface="Webdings" pitchFamily="18" charset="2"/>
              </a:rPr>
              <a:t>4 </a:t>
            </a:r>
            <a: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t>ca 450 </a:t>
            </a:r>
            <a:r>
              <a:rPr lang="nl-NL" altLang="en-US" sz="2800" kern="1200" dirty="0" err="1" smtClean="0">
                <a:latin typeface="Calibri" panose="020F0502020204030204" pitchFamily="34" charset="0"/>
                <a:ea typeface="Verdana" panose="020B0604030504040204" pitchFamily="34" charset="0"/>
                <a:cs typeface="Calibri" panose="020F0502020204030204" pitchFamily="34" charset="0"/>
              </a:rPr>
              <a:t>milj</a:t>
            </a:r>
            <a: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t>. </a:t>
            </a:r>
            <a:b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br>
            <a:r>
              <a:rPr lang="nl-NL" altLang="en-US" sz="2800" kern="1200" dirty="0" smtClean="0">
                <a:latin typeface="Calibri" panose="020F0502020204030204" pitchFamily="34" charset="0"/>
                <a:ea typeface="Verdana" panose="020B0604030504040204" pitchFamily="34" charset="0"/>
                <a:cs typeface="Calibri" panose="020F0502020204030204" pitchFamily="34" charset="0"/>
              </a:rPr>
              <a:t>       </a:t>
            </a:r>
            <a:r>
              <a:rPr lang="nl-NL" altLang="en-US" sz="2800" kern="1200" dirty="0" err="1" smtClean="0">
                <a:latin typeface="Calibri" panose="020F0502020204030204" pitchFamily="34" charset="0"/>
                <a:ea typeface="Verdana" panose="020B0604030504040204" pitchFamily="34" charset="0"/>
                <a:cs typeface="Calibri" panose="020F0502020204030204" pitchFamily="34" charset="0"/>
              </a:rPr>
              <a:t>invånare</a:t>
            </a:r>
            <a:r>
              <a:rPr lang="nl-BE" altLang="en-US" sz="2800" kern="1200" dirty="0">
                <a:latin typeface="Verdana" panose="020B0604030504040204" pitchFamily="34" charset="0"/>
                <a:ea typeface="Verdana" panose="020B0604030504040204" pitchFamily="34" charset="0"/>
                <a:cs typeface="Verdana" panose="020B0604030504040204" pitchFamily="34" charset="0"/>
              </a:rPr>
              <a:t/>
            </a:r>
            <a:br>
              <a:rPr lang="nl-BE" altLang="en-US" sz="2800" kern="1200" dirty="0">
                <a:latin typeface="Verdana" panose="020B0604030504040204" pitchFamily="34" charset="0"/>
                <a:ea typeface="Verdana" panose="020B0604030504040204" pitchFamily="34" charset="0"/>
                <a:cs typeface="Verdana" panose="020B0604030504040204" pitchFamily="34" charset="0"/>
              </a:rPr>
            </a:br>
            <a:endParaRPr lang="nl-NL" sz="2800" dirty="0"/>
          </a:p>
        </p:txBody>
      </p:sp>
      <p:pic>
        <p:nvPicPr>
          <p:cNvPr id="5" name="Content Placeholder 4"/>
          <p:cNvPicPr>
            <a:picLocks noGrp="1" noChangeAspect="1"/>
          </p:cNvPicPr>
          <p:nvPr>
            <p:ph idx="1"/>
          </p:nvPr>
        </p:nvPicPr>
        <p:blipFill>
          <a:blip r:embed="rId2"/>
          <a:stretch>
            <a:fillRect/>
          </a:stretch>
        </p:blipFill>
        <p:spPr>
          <a:xfrm>
            <a:off x="3347864" y="1347597"/>
            <a:ext cx="5548209" cy="5249755"/>
          </a:xfrm>
          <a:prstGeom prst="rect">
            <a:avLst/>
          </a:prstGeom>
        </p:spPr>
      </p:pic>
    </p:spTree>
    <p:extLst>
      <p:ext uri="{BB962C8B-B14F-4D97-AF65-F5344CB8AC3E}">
        <p14:creationId xmlns:p14="http://schemas.microsoft.com/office/powerpoint/2010/main" val="80775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0721"/>
            <a:ext cx="9144000" cy="462175"/>
          </a:xfrm>
        </p:spPr>
        <p:txBody>
          <a:bodyPr/>
          <a:lstStyle/>
          <a:p>
            <a:pPr algn="ctr">
              <a:lnSpc>
                <a:spcPct val="150000"/>
              </a:lnSpc>
              <a:spcBef>
                <a:spcPct val="50000"/>
              </a:spcBef>
            </a:pPr>
            <a:r>
              <a:rPr lang="en-US" altLang="en-US" dirty="0" err="1" smtClean="0">
                <a:latin typeface="Calibri" panose="020F0502020204030204" pitchFamily="34" charset="0"/>
                <a:cs typeface="Calibri" panose="020F0502020204030204" pitchFamily="34" charset="0"/>
              </a:rPr>
              <a:t>Befolkning</a:t>
            </a:r>
            <a:r>
              <a:rPr lang="en-US" altLang="en-US" dirty="0" smtClean="0">
                <a:latin typeface="Calibri" panose="020F0502020204030204" pitchFamily="34" charset="0"/>
                <a:cs typeface="Calibri" panose="020F0502020204030204" pitchFamily="34" charset="0"/>
              </a:rPr>
              <a:t> i </a:t>
            </a:r>
            <a:r>
              <a:rPr lang="en-US" altLang="en-US" dirty="0" err="1" smtClean="0">
                <a:latin typeface="Calibri" panose="020F0502020204030204" pitchFamily="34" charset="0"/>
                <a:cs typeface="Calibri" panose="020F0502020204030204" pitchFamily="34" charset="0"/>
              </a:rPr>
              <a:t>miljoner</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invånare</a:t>
            </a:r>
            <a:r>
              <a:rPr lang="en-US" altLang="en-US" dirty="0" smtClean="0">
                <a:latin typeface="Calibri" panose="020F0502020204030204" pitchFamily="34" charset="0"/>
                <a:cs typeface="Calibri" panose="020F0502020204030204" pitchFamily="34" charset="0"/>
              </a:rPr>
              <a:t> (2019), </a:t>
            </a:r>
            <a:br>
              <a:rPr lang="en-US" altLang="en-US" dirty="0" smtClean="0">
                <a:latin typeface="Calibri" panose="020F0502020204030204" pitchFamily="34" charset="0"/>
                <a:cs typeface="Calibri" panose="020F0502020204030204" pitchFamily="34" charset="0"/>
              </a:rPr>
            </a:br>
            <a:r>
              <a:rPr lang="en-US" altLang="en-US" dirty="0" err="1" smtClean="0">
                <a:latin typeface="Calibri" panose="020F0502020204030204" pitchFamily="34" charset="0"/>
                <a:cs typeface="Calibri" panose="020F0502020204030204" pitchFamily="34" charset="0"/>
              </a:rPr>
              <a:t>totalt</a:t>
            </a:r>
            <a:r>
              <a:rPr lang="en-US" altLang="en-US" dirty="0" smtClean="0">
                <a:latin typeface="Calibri" panose="020F0502020204030204" pitchFamily="34" charset="0"/>
                <a:cs typeface="Calibri" panose="020F0502020204030204" pitchFamily="34" charset="0"/>
              </a:rPr>
              <a:t> 446 </a:t>
            </a:r>
            <a:r>
              <a:rPr lang="en-US" altLang="en-US" dirty="0" err="1" smtClean="0">
                <a:latin typeface="Calibri" panose="020F0502020204030204" pitchFamily="34" charset="0"/>
                <a:cs typeface="Calibri" panose="020F0502020204030204" pitchFamily="34" charset="0"/>
              </a:rPr>
              <a:t>miljoner</a:t>
            </a:r>
            <a:r>
              <a:rPr lang="en-US" altLang="en-US" sz="3200" dirty="0">
                <a:solidFill>
                  <a:srgbClr val="359AC2"/>
                </a:solidFill>
                <a:latin typeface="Verdana" panose="020B0604030504040204" pitchFamily="34" charset="0"/>
              </a:rPr>
              <a:t/>
            </a:r>
            <a:br>
              <a:rPr lang="en-US" altLang="en-US" sz="3200" dirty="0">
                <a:solidFill>
                  <a:srgbClr val="359AC2"/>
                </a:solidFill>
                <a:latin typeface="Verdana" panose="020B0604030504040204" pitchFamily="34" charset="0"/>
              </a:rPr>
            </a:br>
            <a:endParaRPr lang="nl-NL" dirty="0"/>
          </a:p>
        </p:txBody>
      </p:sp>
      <p:graphicFrame>
        <p:nvGraphicFramePr>
          <p:cNvPr id="4" name="Chart 3"/>
          <p:cNvGraphicFramePr>
            <a:graphicFrameLocks/>
          </p:cNvGraphicFramePr>
          <p:nvPr/>
        </p:nvGraphicFramePr>
        <p:xfrm>
          <a:off x="749644" y="2030721"/>
          <a:ext cx="8110539" cy="4470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67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9850"/>
            <a:ext cx="9144000" cy="936625"/>
          </a:xfrm>
        </p:spPr>
        <p:txBody>
          <a:bodyPr/>
          <a:lstStyle/>
          <a:p>
            <a:pPr algn="ctr"/>
            <a:r>
              <a:rPr lang="en-GB" sz="3200" dirty="0" smtClean="0">
                <a:latin typeface="Calibri" panose="020F0502020204030204" pitchFamily="34" charset="0"/>
                <a:cs typeface="Calibri" panose="020F0502020204030204" pitchFamily="34" charset="0"/>
              </a:rPr>
              <a:t>EU:s </a:t>
            </a:r>
            <a:r>
              <a:rPr lang="en-GB" sz="3200" dirty="0" err="1" smtClean="0">
                <a:latin typeface="Calibri" panose="020F0502020204030204" pitchFamily="34" charset="0"/>
                <a:cs typeface="Calibri" panose="020F0502020204030204" pitchFamily="34" charset="0"/>
              </a:rPr>
              <a:t>institutioner</a:t>
            </a:r>
            <a:r>
              <a:rPr lang="en-GB" sz="3200" dirty="0" smtClean="0">
                <a:latin typeface="Calibri" panose="020F0502020204030204" pitchFamily="34" charset="0"/>
                <a:cs typeface="Calibri" panose="020F0502020204030204" pitchFamily="34" charset="0"/>
              </a:rPr>
              <a:t> - </a:t>
            </a:r>
            <a:r>
              <a:rPr lang="en-GB" sz="3200" dirty="0" err="1" smtClean="0">
                <a:latin typeface="Calibri" panose="020F0502020204030204" pitchFamily="34" charset="0"/>
                <a:cs typeface="Calibri" panose="020F0502020204030204" pitchFamily="34" charset="0"/>
              </a:rPr>
              <a:t>grunden</a:t>
            </a:r>
            <a:r>
              <a:rPr lang="en-GB" sz="3200" dirty="0" smtClean="0">
                <a:latin typeface="Calibri" panose="020F0502020204030204" pitchFamily="34" charset="0"/>
                <a:cs typeface="Calibri" panose="020F0502020204030204" pitchFamily="34" charset="0"/>
              </a:rPr>
              <a:t> i </a:t>
            </a:r>
            <a:r>
              <a:rPr lang="en-GB" sz="3200" dirty="0" err="1" smtClean="0">
                <a:latin typeface="Calibri" panose="020F0502020204030204" pitchFamily="34" charset="0"/>
                <a:cs typeface="Calibri" panose="020F0502020204030204" pitchFamily="34" charset="0"/>
              </a:rPr>
              <a:t>organisationen</a:t>
            </a:r>
            <a:endParaRPr lang="en-GB" sz="3200" dirty="0">
              <a:latin typeface="Calibri" panose="020F0502020204030204" pitchFamily="34" charset="0"/>
              <a:cs typeface="Calibri" panose="020F0502020204030204" pitchFamily="34" charset="0"/>
            </a:endParaRPr>
          </a:p>
        </p:txBody>
      </p:sp>
      <p:pic>
        <p:nvPicPr>
          <p:cNvPr id="7" name="Content Placeholder 6"/>
          <p:cNvPicPr>
            <a:picLocks noGrp="1" noChangeAspect="1"/>
          </p:cNvPicPr>
          <p:nvPr>
            <p:ph idx="1"/>
          </p:nvPr>
        </p:nvPicPr>
        <p:blipFill>
          <a:blip r:embed="rId3"/>
          <a:stretch>
            <a:fillRect/>
          </a:stretch>
        </p:blipFill>
        <p:spPr>
          <a:xfrm>
            <a:off x="887676" y="2492375"/>
            <a:ext cx="7368648" cy="3529013"/>
          </a:xfrm>
          <a:prstGeom prst="rect">
            <a:avLst/>
          </a:prstGeom>
        </p:spPr>
      </p:pic>
      <p:sp>
        <p:nvSpPr>
          <p:cNvPr id="8" name="TextBox 7"/>
          <p:cNvSpPr txBox="1"/>
          <p:nvPr/>
        </p:nvSpPr>
        <p:spPr>
          <a:xfrm>
            <a:off x="827584" y="6021388"/>
            <a:ext cx="1180131" cy="261610"/>
          </a:xfrm>
          <a:prstGeom prst="rect">
            <a:avLst/>
          </a:prstGeom>
          <a:noFill/>
        </p:spPr>
        <p:txBody>
          <a:bodyPr wrap="none" rtlCol="0">
            <a:spAutoFit/>
          </a:bodyPr>
          <a:lstStyle/>
          <a:p>
            <a:r>
              <a:rPr lang="en-GB" sz="1100" dirty="0" err="1" smtClean="0">
                <a:latin typeface="Calibri" panose="020F0502020204030204" pitchFamily="34" charset="0"/>
                <a:cs typeface="Calibri" panose="020F0502020204030204" pitchFamily="34" charset="0"/>
              </a:rPr>
              <a:t>Grafik</a:t>
            </a:r>
            <a:r>
              <a:rPr lang="en-GB" sz="1100" dirty="0" smtClean="0">
                <a:latin typeface="Calibri" panose="020F0502020204030204" pitchFamily="34" charset="0"/>
                <a:cs typeface="Calibri" panose="020F0502020204030204" pitchFamily="34" charset="0"/>
              </a:rPr>
              <a:t>: </a:t>
            </a:r>
            <a:r>
              <a:rPr lang="en-GB" sz="1100" dirty="0" err="1" smtClean="0">
                <a:latin typeface="Calibri" panose="020F0502020204030204" pitchFamily="34" charset="0"/>
                <a:cs typeface="Calibri" panose="020F0502020204030204" pitchFamily="34" charset="0"/>
              </a:rPr>
              <a:t>Riksdagen</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7123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57200" y="47667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000" dirty="0">
              <a:solidFill>
                <a:schemeClr val="bg1"/>
              </a:solidFill>
              <a:latin typeface="+mj-lt"/>
            </a:endParaRPr>
          </a:p>
        </p:txBody>
      </p:sp>
      <p:sp>
        <p:nvSpPr>
          <p:cNvPr id="8195" name="Line 28"/>
          <p:cNvSpPr>
            <a:spLocks noChangeShapeType="1"/>
          </p:cNvSpPr>
          <p:nvPr/>
        </p:nvSpPr>
        <p:spPr bwMode="auto">
          <a:xfrm>
            <a:off x="4600575" y="305318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8196" name="Oval 6"/>
          <p:cNvSpPr>
            <a:spLocks noChangeArrowheads="1"/>
          </p:cNvSpPr>
          <p:nvPr/>
        </p:nvSpPr>
        <p:spPr bwMode="auto">
          <a:xfrm>
            <a:off x="2213992" y="2240389"/>
            <a:ext cx="4876800" cy="638443"/>
          </a:xfrm>
          <a:prstGeom prst="ellipse">
            <a:avLst/>
          </a:prstGeom>
          <a:solidFill>
            <a:schemeClr val="bg1"/>
          </a:solidFill>
          <a:ln w="19050">
            <a:solidFill>
              <a:srgbClr val="00FF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7" name="Rectangle 7"/>
          <p:cNvSpPr>
            <a:spLocks noChangeArrowheads="1"/>
          </p:cNvSpPr>
          <p:nvPr/>
        </p:nvSpPr>
        <p:spPr bwMode="auto">
          <a:xfrm>
            <a:off x="2286223" y="2357715"/>
            <a:ext cx="4800600" cy="44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sv-SE" altLang="en-US" sz="1800" dirty="0">
                <a:solidFill>
                  <a:srgbClr val="333399"/>
                </a:solidFill>
                <a:latin typeface="Calibri" panose="020F0502020204030204" pitchFamily="34" charset="0"/>
                <a:cs typeface="Calibri" panose="020F0502020204030204" pitchFamily="34" charset="0"/>
              </a:rPr>
              <a:t>Medborgare, intressegrupper, experter: </a:t>
            </a:r>
            <a:r>
              <a:rPr lang="sv-SE" altLang="en-US" sz="1800" dirty="0" smtClean="0">
                <a:solidFill>
                  <a:srgbClr val="333399"/>
                </a:solidFill>
                <a:latin typeface="Calibri" panose="020F0502020204030204" pitchFamily="34" charset="0"/>
                <a:cs typeface="Calibri" panose="020F0502020204030204" pitchFamily="34" charset="0"/>
              </a:rPr>
              <a:t>diskussioner </a:t>
            </a:r>
            <a:r>
              <a:rPr lang="sv-SE" altLang="en-US" sz="1800" dirty="0">
                <a:solidFill>
                  <a:srgbClr val="333399"/>
                </a:solidFill>
                <a:latin typeface="Calibri" panose="020F0502020204030204" pitchFamily="34" charset="0"/>
                <a:cs typeface="Calibri" panose="020F0502020204030204" pitchFamily="34" charset="0"/>
              </a:rPr>
              <a:t>och samråd</a:t>
            </a:r>
            <a:endParaRPr lang="en-GB" altLang="en-US" sz="1800" dirty="0">
              <a:solidFill>
                <a:srgbClr val="333399"/>
              </a:solidFill>
              <a:latin typeface="Calibri" panose="020F0502020204030204" pitchFamily="34" charset="0"/>
              <a:cs typeface="Calibri" panose="020F0502020204030204" pitchFamily="34" charset="0"/>
            </a:endParaRPr>
          </a:p>
        </p:txBody>
      </p:sp>
      <p:sp>
        <p:nvSpPr>
          <p:cNvPr id="8198" name="Oval 13"/>
          <p:cNvSpPr>
            <a:spLocks noChangeArrowheads="1"/>
          </p:cNvSpPr>
          <p:nvPr/>
        </p:nvSpPr>
        <p:spPr bwMode="auto">
          <a:xfrm>
            <a:off x="2162175" y="3192537"/>
            <a:ext cx="4876800" cy="531712"/>
          </a:xfrm>
          <a:prstGeom prst="ellipse">
            <a:avLst/>
          </a:prstGeom>
          <a:solidFill>
            <a:schemeClr val="bg1"/>
          </a:solidFill>
          <a:ln w="19050">
            <a:solidFill>
              <a:srgbClr val="FF00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9" name="Rectangle 8"/>
          <p:cNvSpPr>
            <a:spLocks noChangeArrowheads="1"/>
          </p:cNvSpPr>
          <p:nvPr/>
        </p:nvSpPr>
        <p:spPr bwMode="auto">
          <a:xfrm>
            <a:off x="2162175" y="3283570"/>
            <a:ext cx="48768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sv-SE" altLang="en-US" sz="1800" dirty="0" smtClean="0">
                <a:solidFill>
                  <a:srgbClr val="333399"/>
                </a:solidFill>
                <a:latin typeface="Calibri" panose="020F0502020204030204" pitchFamily="34" charset="0"/>
                <a:cs typeface="Calibri" panose="020F0502020204030204" pitchFamily="34" charset="0"/>
              </a:rPr>
              <a:t>EU-kommissionen: lägger fram formella förslag</a:t>
            </a:r>
            <a:r>
              <a:rPr lang="fr-FR" altLang="en-US" sz="1800" dirty="0" smtClean="0">
                <a:solidFill>
                  <a:srgbClr val="333399"/>
                </a:solidFill>
                <a:latin typeface="Calibri" panose="020F0502020204030204" pitchFamily="34" charset="0"/>
                <a:cs typeface="Calibri" panose="020F0502020204030204" pitchFamily="34" charset="0"/>
              </a:rPr>
              <a:t> </a:t>
            </a:r>
            <a:endParaRPr lang="en-GB" altLang="en-US" sz="1800" dirty="0">
              <a:solidFill>
                <a:srgbClr val="333399"/>
              </a:solidFill>
              <a:latin typeface="Calibri" panose="020F0502020204030204" pitchFamily="34" charset="0"/>
              <a:cs typeface="Calibri" panose="020F0502020204030204" pitchFamily="34" charset="0"/>
            </a:endParaRPr>
          </a:p>
        </p:txBody>
      </p:sp>
      <p:sp>
        <p:nvSpPr>
          <p:cNvPr id="8200" name="Oval 14"/>
          <p:cNvSpPr>
            <a:spLocks noChangeArrowheads="1"/>
          </p:cNvSpPr>
          <p:nvPr/>
        </p:nvSpPr>
        <p:spPr bwMode="auto">
          <a:xfrm>
            <a:off x="2153667" y="4007495"/>
            <a:ext cx="4876800" cy="557609"/>
          </a:xfrm>
          <a:prstGeom prst="ellipse">
            <a:avLst/>
          </a:prstGeom>
          <a:solidFill>
            <a:schemeClr val="bg1"/>
          </a:solidFill>
          <a:ln w="19050">
            <a:solidFill>
              <a:srgbClr val="FF80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endParaRPr lang="fr-FR" altLang="en-US" b="0">
              <a:solidFill>
                <a:srgbClr val="333399"/>
              </a:solidFill>
              <a:latin typeface="+mn-lt"/>
            </a:endParaRPr>
          </a:p>
        </p:txBody>
      </p:sp>
      <p:sp>
        <p:nvSpPr>
          <p:cNvPr id="8201" name="Rectangle 9"/>
          <p:cNvSpPr>
            <a:spLocks noChangeArrowheads="1"/>
          </p:cNvSpPr>
          <p:nvPr/>
        </p:nvSpPr>
        <p:spPr bwMode="auto">
          <a:xfrm>
            <a:off x="2162175" y="4115217"/>
            <a:ext cx="48682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sv-SE" altLang="en-US" sz="1800" dirty="0" smtClean="0">
                <a:solidFill>
                  <a:srgbClr val="333399"/>
                </a:solidFill>
                <a:latin typeface="Calibri" panose="020F0502020204030204" pitchFamily="34" charset="0"/>
                <a:cs typeface="Calibri" panose="020F0502020204030204" pitchFamily="34" charset="0"/>
              </a:rPr>
              <a:t>Europaparlamentet </a:t>
            </a:r>
            <a:r>
              <a:rPr lang="sv-SE" altLang="en-US" sz="1800" dirty="0">
                <a:solidFill>
                  <a:srgbClr val="333399"/>
                </a:solidFill>
                <a:latin typeface="Calibri" panose="020F0502020204030204" pitchFamily="34" charset="0"/>
                <a:cs typeface="Calibri" panose="020F0502020204030204" pitchFamily="34" charset="0"/>
              </a:rPr>
              <a:t>och ministerrådet: </a:t>
            </a:r>
            <a:endParaRPr lang="sv-SE" altLang="en-US" sz="1800" dirty="0" smtClean="0">
              <a:solidFill>
                <a:srgbClr val="333399"/>
              </a:solidFill>
              <a:latin typeface="Calibri" panose="020F0502020204030204" pitchFamily="34" charset="0"/>
              <a:cs typeface="Calibri" panose="020F0502020204030204" pitchFamily="34" charset="0"/>
            </a:endParaRPr>
          </a:p>
          <a:p>
            <a:pPr algn="ctr" eaLnBrk="1" hangingPunct="1">
              <a:buFontTx/>
              <a:buNone/>
              <a:defRPr/>
            </a:pPr>
            <a:r>
              <a:rPr lang="sv-SE" altLang="en-US" sz="1800" dirty="0" smtClean="0">
                <a:solidFill>
                  <a:srgbClr val="333399"/>
                </a:solidFill>
                <a:latin typeface="Calibri" panose="020F0502020204030204" pitchFamily="34" charset="0"/>
                <a:cs typeface="Calibri" panose="020F0502020204030204" pitchFamily="34" charset="0"/>
              </a:rPr>
              <a:t>beslutar </a:t>
            </a:r>
            <a:r>
              <a:rPr lang="sv-SE" altLang="en-US" sz="1800" dirty="0">
                <a:solidFill>
                  <a:srgbClr val="333399"/>
                </a:solidFill>
                <a:latin typeface="Calibri" panose="020F0502020204030204" pitchFamily="34" charset="0"/>
                <a:cs typeface="Calibri" panose="020F0502020204030204" pitchFamily="34" charset="0"/>
              </a:rPr>
              <a:t>tillsammans</a:t>
            </a:r>
            <a:endParaRPr lang="en-GB" altLang="en-US" sz="1800" dirty="0">
              <a:solidFill>
                <a:srgbClr val="333399"/>
              </a:solidFill>
              <a:latin typeface="Calibri" panose="020F0502020204030204" pitchFamily="34" charset="0"/>
              <a:cs typeface="Calibri" panose="020F0502020204030204" pitchFamily="34" charset="0"/>
            </a:endParaRPr>
          </a:p>
        </p:txBody>
      </p:sp>
      <p:sp>
        <p:nvSpPr>
          <p:cNvPr id="8202" name="Rectangle 11"/>
          <p:cNvSpPr>
            <a:spLocks noChangeArrowheads="1"/>
          </p:cNvSpPr>
          <p:nvPr/>
        </p:nvSpPr>
        <p:spPr bwMode="auto">
          <a:xfrm>
            <a:off x="2425154" y="5979343"/>
            <a:ext cx="4776986" cy="34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sv-SE" altLang="en-US" sz="1800" dirty="0" smtClean="0">
                <a:solidFill>
                  <a:srgbClr val="333399"/>
                </a:solidFill>
                <a:latin typeface="Calibri" panose="020F0502020204030204" pitchFamily="34" charset="0"/>
                <a:cs typeface="Calibri" panose="020F0502020204030204" pitchFamily="34" charset="0"/>
              </a:rPr>
              <a:t>EU-kommissionen </a:t>
            </a:r>
            <a:r>
              <a:rPr lang="sv-SE" altLang="en-US" sz="1800" dirty="0">
                <a:solidFill>
                  <a:srgbClr val="333399"/>
                </a:solidFill>
                <a:latin typeface="Calibri" panose="020F0502020204030204" pitchFamily="34" charset="0"/>
                <a:cs typeface="Calibri" panose="020F0502020204030204" pitchFamily="34" charset="0"/>
              </a:rPr>
              <a:t>och EU-domstolen: </a:t>
            </a:r>
            <a:r>
              <a:rPr lang="sv-SE" altLang="en-US" sz="1800" dirty="0" smtClean="0">
                <a:solidFill>
                  <a:srgbClr val="333399"/>
                </a:solidFill>
                <a:latin typeface="Calibri" panose="020F0502020204030204" pitchFamily="34" charset="0"/>
                <a:cs typeface="Calibri" panose="020F0502020204030204" pitchFamily="34" charset="0"/>
              </a:rPr>
              <a:t>övervakar genomförandet</a:t>
            </a:r>
            <a:endParaRPr lang="en-GB" altLang="en-US" sz="1800" dirty="0">
              <a:solidFill>
                <a:srgbClr val="333399"/>
              </a:solidFill>
              <a:latin typeface="Calibri" panose="020F0502020204030204" pitchFamily="34" charset="0"/>
              <a:cs typeface="Calibri" panose="020F0502020204030204" pitchFamily="34" charset="0"/>
            </a:endParaRPr>
          </a:p>
        </p:txBody>
      </p:sp>
      <p:sp>
        <p:nvSpPr>
          <p:cNvPr id="8203" name="Oval 16"/>
          <p:cNvSpPr>
            <a:spLocks noChangeArrowheads="1"/>
          </p:cNvSpPr>
          <p:nvPr/>
        </p:nvSpPr>
        <p:spPr bwMode="auto">
          <a:xfrm>
            <a:off x="2325340" y="5732313"/>
            <a:ext cx="4876800" cy="63909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4" name="Oval 15"/>
          <p:cNvSpPr>
            <a:spLocks noChangeArrowheads="1"/>
          </p:cNvSpPr>
          <p:nvPr/>
        </p:nvSpPr>
        <p:spPr bwMode="auto">
          <a:xfrm>
            <a:off x="2162175" y="4869904"/>
            <a:ext cx="4876800" cy="533400"/>
          </a:xfrm>
          <a:prstGeom prst="ellipse">
            <a:avLst/>
          </a:prstGeom>
          <a:solidFill>
            <a:schemeClr val="bg1"/>
          </a:solidFill>
          <a:ln w="19050">
            <a:solidFill>
              <a:srgbClr val="00FF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5" name="Rectangle 10"/>
          <p:cNvSpPr>
            <a:spLocks noChangeArrowheads="1"/>
          </p:cNvSpPr>
          <p:nvPr/>
        </p:nvSpPr>
        <p:spPr bwMode="auto">
          <a:xfrm>
            <a:off x="2363440" y="4946104"/>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sv-SE" altLang="en-US" sz="1800" dirty="0">
                <a:solidFill>
                  <a:srgbClr val="333399"/>
                </a:solidFill>
                <a:latin typeface="Calibri" panose="020F0502020204030204" pitchFamily="34" charset="0"/>
                <a:cs typeface="Calibri" panose="020F0502020204030204" pitchFamily="34" charset="0"/>
              </a:rPr>
              <a:t>Nationella eller lokala myndigheter: </a:t>
            </a:r>
            <a:r>
              <a:rPr lang="sv-SE" altLang="en-US" sz="1800" dirty="0" smtClean="0">
                <a:solidFill>
                  <a:srgbClr val="333399"/>
                </a:solidFill>
                <a:latin typeface="Calibri" panose="020F0502020204030204" pitchFamily="34" charset="0"/>
                <a:cs typeface="Calibri" panose="020F0502020204030204" pitchFamily="34" charset="0"/>
              </a:rPr>
              <a:t>genomför</a:t>
            </a:r>
            <a:endParaRPr lang="en-GB" altLang="en-US" sz="1800" dirty="0">
              <a:solidFill>
                <a:srgbClr val="333399"/>
              </a:solidFill>
              <a:latin typeface="Calibri" panose="020F0502020204030204" pitchFamily="34" charset="0"/>
              <a:cs typeface="Calibri" panose="020F0502020204030204" pitchFamily="34" charset="0"/>
            </a:endParaRPr>
          </a:p>
        </p:txBody>
      </p:sp>
      <p:sp>
        <p:nvSpPr>
          <p:cNvPr id="8206" name="Line 30"/>
          <p:cNvSpPr>
            <a:spLocks noChangeShapeType="1"/>
          </p:cNvSpPr>
          <p:nvPr/>
        </p:nvSpPr>
        <p:spPr bwMode="auto">
          <a:xfrm>
            <a:off x="4600575" y="38850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8207" name="Line 31"/>
          <p:cNvSpPr>
            <a:spLocks noChangeShapeType="1"/>
          </p:cNvSpPr>
          <p:nvPr/>
        </p:nvSpPr>
        <p:spPr bwMode="auto">
          <a:xfrm>
            <a:off x="4600575" y="47359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8208" name="Line 32"/>
          <p:cNvSpPr>
            <a:spLocks noChangeShapeType="1"/>
          </p:cNvSpPr>
          <p:nvPr/>
        </p:nvSpPr>
        <p:spPr bwMode="auto">
          <a:xfrm>
            <a:off x="4600575" y="55741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2" name="TextBox 1"/>
          <p:cNvSpPr txBox="1"/>
          <p:nvPr/>
        </p:nvSpPr>
        <p:spPr>
          <a:xfrm>
            <a:off x="322783" y="1484784"/>
            <a:ext cx="7345561" cy="584775"/>
          </a:xfrm>
          <a:prstGeom prst="rect">
            <a:avLst/>
          </a:prstGeom>
          <a:noFill/>
        </p:spPr>
        <p:txBody>
          <a:bodyPr wrap="square" rtlCol="0">
            <a:spAutoFit/>
          </a:bodyPr>
          <a:lstStyle/>
          <a:p>
            <a:r>
              <a:rPr lang="en-GB" sz="3200" b="1" dirty="0" err="1" smtClean="0">
                <a:latin typeface="Calibri" panose="020F0502020204030204" pitchFamily="34" charset="0"/>
                <a:cs typeface="Calibri" panose="020F0502020204030204" pitchFamily="34" charset="0"/>
              </a:rPr>
              <a:t>Hur</a:t>
            </a:r>
            <a:r>
              <a:rPr lang="en-GB" sz="3200" b="1" dirty="0" smtClean="0">
                <a:latin typeface="Calibri" panose="020F0502020204030204" pitchFamily="34" charset="0"/>
                <a:cs typeface="Calibri" panose="020F0502020204030204" pitchFamily="34" charset="0"/>
              </a:rPr>
              <a:t> EU-</a:t>
            </a:r>
            <a:r>
              <a:rPr lang="en-GB" sz="3200" b="1" dirty="0" err="1" smtClean="0">
                <a:latin typeface="Calibri" panose="020F0502020204030204" pitchFamily="34" charset="0"/>
                <a:cs typeface="Calibri" panose="020F0502020204030204" pitchFamily="34" charset="0"/>
              </a:rPr>
              <a:t>lagar</a:t>
            </a:r>
            <a:r>
              <a:rPr lang="en-GB" sz="3200" b="1" dirty="0" smtClean="0">
                <a:latin typeface="Calibri" panose="020F0502020204030204" pitchFamily="34" charset="0"/>
                <a:cs typeface="Calibri" panose="020F0502020204030204" pitchFamily="34" charset="0"/>
              </a:rPr>
              <a:t> </a:t>
            </a:r>
            <a:r>
              <a:rPr lang="en-GB" sz="3200" b="1" dirty="0" err="1" smtClean="0">
                <a:latin typeface="Calibri" panose="020F0502020204030204" pitchFamily="34" charset="0"/>
                <a:cs typeface="Calibri" panose="020F0502020204030204" pitchFamily="34" charset="0"/>
              </a:rPr>
              <a:t>skapas</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9431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457200" y="-24340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dirty="0">
              <a:solidFill>
                <a:srgbClr val="0F5494"/>
              </a:solidFill>
            </a:endParaRPr>
          </a:p>
        </p:txBody>
      </p:sp>
      <p:sp>
        <p:nvSpPr>
          <p:cNvPr id="2" name="TextBox 1"/>
          <p:cNvSpPr txBox="1"/>
          <p:nvPr/>
        </p:nvSpPr>
        <p:spPr>
          <a:xfrm>
            <a:off x="0" y="1485528"/>
            <a:ext cx="9143999" cy="1077218"/>
          </a:xfrm>
          <a:prstGeom prst="rect">
            <a:avLst/>
          </a:prstGeom>
          <a:noFill/>
        </p:spPr>
        <p:txBody>
          <a:bodyPr wrap="square" rtlCol="0">
            <a:spAutoFit/>
          </a:bodyPr>
          <a:lstStyle/>
          <a:p>
            <a:pPr algn="ctr"/>
            <a:r>
              <a:rPr lang="nl-NL" altLang="en-US" sz="3200" b="1" dirty="0" err="1" smtClean="0">
                <a:latin typeface="Calibri" panose="020F0502020204030204" pitchFamily="34" charset="0"/>
                <a:cs typeface="Calibri" panose="020F0502020204030204" pitchFamily="34" charset="0"/>
              </a:rPr>
              <a:t>Rollspel</a:t>
            </a:r>
            <a:r>
              <a:rPr lang="nl-NL" altLang="en-US" sz="3200" b="1" dirty="0" smtClean="0">
                <a:latin typeface="Calibri" panose="020F0502020204030204" pitchFamily="34" charset="0"/>
                <a:cs typeface="Calibri" panose="020F0502020204030204" pitchFamily="34" charset="0"/>
              </a:rPr>
              <a:t> om </a:t>
            </a:r>
            <a:r>
              <a:rPr lang="nl-NL" altLang="en-US" sz="3200" b="1" dirty="0" err="1" smtClean="0">
                <a:latin typeface="Calibri" panose="020F0502020204030204" pitchFamily="34" charset="0"/>
                <a:cs typeface="Calibri" panose="020F0502020204030204" pitchFamily="34" charset="0"/>
              </a:rPr>
              <a:t>EU:s</a:t>
            </a:r>
            <a:r>
              <a:rPr lang="nl-NL" altLang="en-US" sz="3200" b="1" dirty="0" smtClean="0">
                <a:latin typeface="Calibri" panose="020F0502020204030204" pitchFamily="34" charset="0"/>
                <a:cs typeface="Calibri" panose="020F0502020204030204" pitchFamily="34" charset="0"/>
              </a:rPr>
              <a:t> </a:t>
            </a:r>
            <a:r>
              <a:rPr lang="nl-NL" altLang="en-US" sz="3200" b="1" dirty="0" err="1" smtClean="0">
                <a:latin typeface="Calibri" panose="020F0502020204030204" pitchFamily="34" charset="0"/>
                <a:cs typeface="Calibri" panose="020F0502020204030204" pitchFamily="34" charset="0"/>
              </a:rPr>
              <a:t>beslutsfattande</a:t>
            </a:r>
            <a:r>
              <a:rPr lang="nl-NL" altLang="en-US" sz="3200" b="1" dirty="0" smtClean="0">
                <a:latin typeface="Calibri" panose="020F0502020204030204" pitchFamily="34" charset="0"/>
                <a:cs typeface="Calibri" panose="020F0502020204030204" pitchFamily="34" charset="0"/>
              </a:rPr>
              <a:t> -</a:t>
            </a:r>
            <a:endParaRPr lang="nl-NL" altLang="en-US" sz="3200" b="1" dirty="0">
              <a:latin typeface="Calibri" panose="020F0502020204030204" pitchFamily="34" charset="0"/>
              <a:cs typeface="Calibri" panose="020F0502020204030204" pitchFamily="34" charset="0"/>
            </a:endParaRPr>
          </a:p>
          <a:p>
            <a:pPr algn="ctr"/>
            <a:r>
              <a:rPr lang="nl-NL" altLang="en-US" sz="3200" b="1" dirty="0" err="1" smtClean="0">
                <a:latin typeface="Calibri" panose="020F0502020204030204" pitchFamily="34" charset="0"/>
                <a:cs typeface="Calibri" panose="020F0502020204030204" pitchFamily="34" charset="0"/>
              </a:rPr>
              <a:t>med</a:t>
            </a:r>
            <a:r>
              <a:rPr lang="nl-NL" altLang="en-US" sz="3200" b="1" dirty="0" smtClean="0">
                <a:latin typeface="Calibri" panose="020F0502020204030204" pitchFamily="34" charset="0"/>
                <a:cs typeface="Calibri" panose="020F0502020204030204" pitchFamily="34" charset="0"/>
              </a:rPr>
              <a:t> </a:t>
            </a:r>
            <a:r>
              <a:rPr lang="en-GB" sz="3200" dirty="0" err="1" smtClean="0">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choklad</a:t>
            </a:r>
            <a:r>
              <a:rPr lang="en-GB" sz="3200" dirty="0" smtClean="0">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 </a:t>
            </a:r>
            <a:r>
              <a:rPr lang="nl-NL" altLang="en-US" sz="3200" b="1" dirty="0" smtClean="0">
                <a:latin typeface="Calibri" panose="020F0502020204030204" pitchFamily="34" charset="0"/>
                <a:cs typeface="Calibri" panose="020F0502020204030204" pitchFamily="34" charset="0"/>
              </a:rPr>
              <a:t>som exempel</a:t>
            </a:r>
            <a:endParaRPr lang="nl-NL" altLang="en-US" sz="3200" b="1" dirty="0">
              <a:latin typeface="Calibri" panose="020F0502020204030204" pitchFamily="34" charset="0"/>
              <a:cs typeface="Calibri" panose="020F0502020204030204" pitchFamily="34" charset="0"/>
            </a:endParaRPr>
          </a:p>
        </p:txBody>
      </p:sp>
      <p:pic>
        <p:nvPicPr>
          <p:cNvPr id="5" name="Picture 4" descr="G:\2. COMMUNICATION\2021\Rollspel - chokladdirektivet\Designutkast\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623037"/>
            <a:ext cx="7571105" cy="4224020"/>
          </a:xfrm>
          <a:prstGeom prst="rect">
            <a:avLst/>
          </a:prstGeom>
          <a:noFill/>
          <a:ln>
            <a:noFill/>
          </a:ln>
        </p:spPr>
      </p:pic>
    </p:spTree>
    <p:extLst>
      <p:ext uri="{BB962C8B-B14F-4D97-AF65-F5344CB8AC3E}">
        <p14:creationId xmlns:p14="http://schemas.microsoft.com/office/powerpoint/2010/main" val="1630227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683568" y="2780928"/>
            <a:ext cx="8208912" cy="2448272"/>
          </a:xfrm>
        </p:spPr>
        <p:txBody>
          <a:bodyPr/>
          <a:lstStyle/>
          <a:p>
            <a:pPr>
              <a:defRPr/>
            </a:pPr>
            <a:r>
              <a:rPr lang="nl-NL" altLang="en-US" sz="1800" kern="1200" dirty="0" smtClean="0">
                <a:latin typeface="Calibri" panose="020F0502020204030204" pitchFamily="34" charset="0"/>
                <a:ea typeface="+mn-ea"/>
                <a:cs typeface="Calibri" panose="020F0502020204030204" pitchFamily="34" charset="0"/>
              </a:rPr>
              <a:t>EU-</a:t>
            </a:r>
            <a:r>
              <a:rPr lang="nl-NL" altLang="en-US" sz="1800" kern="1200" dirty="0" err="1" smtClean="0">
                <a:latin typeface="Calibri" panose="020F0502020204030204" pitchFamily="34" charset="0"/>
                <a:ea typeface="+mn-ea"/>
                <a:cs typeface="Calibri" panose="020F0502020204030204" pitchFamily="34" charset="0"/>
              </a:rPr>
              <a:t>kommissionens</a:t>
            </a:r>
            <a:r>
              <a:rPr lang="nl-NL" altLang="en-US" sz="1800" kern="1200" dirty="0" smtClean="0">
                <a:latin typeface="Calibri" panose="020F0502020204030204" pitchFamily="34" charset="0"/>
                <a:ea typeface="+mn-ea"/>
                <a:cs typeface="Calibri" panose="020F0502020204030204" pitchFamily="34" charset="0"/>
              </a:rPr>
              <a:t> </a:t>
            </a:r>
            <a:r>
              <a:rPr lang="nl-NL" altLang="en-US" sz="1800" kern="1200" dirty="0" err="1" smtClean="0">
                <a:latin typeface="Calibri" panose="020F0502020204030204" pitchFamily="34" charset="0"/>
                <a:ea typeface="+mn-ea"/>
                <a:cs typeface="Calibri" panose="020F0502020204030204" pitchFamily="34" charset="0"/>
              </a:rPr>
              <a:t>problem</a:t>
            </a:r>
            <a:r>
              <a:rPr lang="nl-NL" altLang="en-US" sz="1800" kern="1200" dirty="0" smtClean="0">
                <a:latin typeface="Calibri" panose="020F0502020204030204" pitchFamily="34" charset="0"/>
                <a:ea typeface="+mn-ea"/>
                <a:cs typeface="Calibri" panose="020F0502020204030204" pitchFamily="34" charset="0"/>
              </a:rPr>
              <a:t>:</a:t>
            </a:r>
            <a:r>
              <a:rPr lang="nl-NL" altLang="en-US" sz="1800" kern="1200" dirty="0">
                <a:latin typeface="Calibri" panose="020F0502020204030204" pitchFamily="34" charset="0"/>
                <a:ea typeface="+mn-ea"/>
                <a:cs typeface="Calibri" panose="020F0502020204030204" pitchFamily="34" charset="0"/>
              </a:rPr>
              <a:t/>
            </a:r>
            <a:br>
              <a:rPr lang="nl-NL" altLang="en-US" sz="1800" kern="1200" dirty="0">
                <a:latin typeface="Calibri" panose="020F0502020204030204" pitchFamily="34" charset="0"/>
                <a:ea typeface="+mn-ea"/>
                <a:cs typeface="Calibri" panose="020F0502020204030204" pitchFamily="34" charset="0"/>
              </a:rPr>
            </a:br>
            <a:r>
              <a:rPr lang="nl-NL" altLang="en-US" sz="1800" kern="1200" dirty="0">
                <a:latin typeface="Calibri" panose="020F0502020204030204" pitchFamily="34" charset="0"/>
                <a:ea typeface="+mn-ea"/>
                <a:cs typeface="Calibri" panose="020F0502020204030204" pitchFamily="34" charset="0"/>
              </a:rPr>
              <a:t/>
            </a:r>
            <a:br>
              <a:rPr lang="nl-NL" altLang="en-US" sz="1800" kern="1200" dirty="0">
                <a:latin typeface="Calibri" panose="020F0502020204030204" pitchFamily="34" charset="0"/>
                <a:ea typeface="+mn-ea"/>
                <a:cs typeface="Calibri" panose="020F0502020204030204" pitchFamily="34" charset="0"/>
              </a:rPr>
            </a:br>
            <a:r>
              <a:rPr lang="nl-NL" altLang="en-US" sz="1800" b="0" kern="1200" dirty="0" smtClean="0">
                <a:latin typeface="Calibri" panose="020F0502020204030204" pitchFamily="34" charset="0"/>
                <a:ea typeface="+mn-ea"/>
                <a:cs typeface="Calibri" panose="020F0502020204030204" pitchFamily="34" charset="0"/>
              </a:rPr>
              <a:t>I </a:t>
            </a:r>
            <a:r>
              <a:rPr lang="nl-NL" altLang="en-US" sz="1800" b="0" kern="1200" dirty="0" err="1" smtClean="0">
                <a:latin typeface="Calibri" panose="020F0502020204030204" pitchFamily="34" charset="0"/>
                <a:ea typeface="+mn-ea"/>
                <a:cs typeface="Calibri" panose="020F0502020204030204" pitchFamily="34" charset="0"/>
              </a:rPr>
              <a:t>vissa</a:t>
            </a:r>
            <a:r>
              <a:rPr lang="nl-NL" altLang="en-US" sz="1800" b="0" kern="1200" dirty="0" smtClean="0">
                <a:latin typeface="Calibri" panose="020F0502020204030204" pitchFamily="34" charset="0"/>
                <a:ea typeface="+mn-ea"/>
                <a:cs typeface="Calibri" panose="020F0502020204030204" pitchFamily="34" charset="0"/>
              </a:rPr>
              <a:t> EU-</a:t>
            </a:r>
            <a:r>
              <a:rPr lang="nl-NL" altLang="en-US" sz="1800" b="0" kern="1200" dirty="0" err="1" smtClean="0">
                <a:latin typeface="Calibri" panose="020F0502020204030204" pitchFamily="34" charset="0"/>
                <a:ea typeface="+mn-ea"/>
                <a:cs typeface="Calibri" panose="020F0502020204030204" pitchFamily="34" charset="0"/>
              </a:rPr>
              <a:t>länder</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måste</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choklad</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innehålla</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kakaosmör</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för</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att</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få</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kallas</a:t>
            </a:r>
            <a:r>
              <a:rPr lang="nl-NL" altLang="en-US" sz="1800" b="0" kern="1200" dirty="0" smtClean="0">
                <a:latin typeface="Calibri" panose="020F0502020204030204" pitchFamily="34" charset="0"/>
                <a:ea typeface="+mn-ea"/>
                <a:cs typeface="Calibri" panose="020F0502020204030204" pitchFamily="34" charset="0"/>
              </a:rPr>
              <a:t> </a:t>
            </a:r>
            <a:r>
              <a:rPr lang="en-GB" sz="1800" b="0" dirty="0" smtClean="0">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a:t>
            </a:r>
            <a:r>
              <a:rPr lang="en-GB" sz="1800" b="0" dirty="0" err="1" smtClean="0">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choklad</a:t>
            </a:r>
            <a:r>
              <a:rPr lang="en-GB" sz="1800" b="0" dirty="0" smtClean="0">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Det</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är</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problematiskt</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för</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chokladtillverkare</a:t>
            </a:r>
            <a:r>
              <a:rPr lang="nl-NL" altLang="en-US" sz="1800" b="0" kern="1200" dirty="0" smtClean="0">
                <a:latin typeface="Calibri" panose="020F0502020204030204" pitchFamily="34" charset="0"/>
                <a:ea typeface="+mn-ea"/>
                <a:cs typeface="Calibri" panose="020F0502020204030204" pitchFamily="34" charset="0"/>
              </a:rPr>
              <a:t> i </a:t>
            </a:r>
            <a:r>
              <a:rPr lang="nl-NL" altLang="en-US" sz="1800" b="0" kern="1200" dirty="0" err="1" smtClean="0">
                <a:latin typeface="Calibri" panose="020F0502020204030204" pitchFamily="34" charset="0"/>
                <a:ea typeface="+mn-ea"/>
                <a:cs typeface="Calibri" panose="020F0502020204030204" pitchFamily="34" charset="0"/>
              </a:rPr>
              <a:t>andra</a:t>
            </a:r>
            <a:r>
              <a:rPr lang="nl-NL" altLang="en-US" sz="1800" b="0" kern="1200" dirty="0" smtClean="0">
                <a:latin typeface="Calibri" panose="020F0502020204030204" pitchFamily="34" charset="0"/>
                <a:ea typeface="+mn-ea"/>
                <a:cs typeface="Calibri" panose="020F0502020204030204" pitchFamily="34" charset="0"/>
              </a:rPr>
              <a:t> EU-</a:t>
            </a:r>
            <a:r>
              <a:rPr lang="nl-NL" altLang="en-US" sz="1800" b="0" kern="1200" dirty="0" err="1" smtClean="0">
                <a:latin typeface="Calibri" panose="020F0502020204030204" pitchFamily="34" charset="0"/>
                <a:ea typeface="+mn-ea"/>
                <a:cs typeface="Calibri" panose="020F0502020204030204" pitchFamily="34" charset="0"/>
              </a:rPr>
              <a:t>länder</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eftersom</a:t>
            </a:r>
            <a:r>
              <a:rPr lang="nl-NL" altLang="en-US" sz="1800" b="0" kern="1200" dirty="0" smtClean="0">
                <a:latin typeface="Calibri" panose="020F0502020204030204" pitchFamily="34" charset="0"/>
                <a:ea typeface="+mn-ea"/>
                <a:cs typeface="Calibri" panose="020F0502020204030204" pitchFamily="34" charset="0"/>
              </a:rPr>
              <a:t> de </a:t>
            </a:r>
            <a:r>
              <a:rPr lang="nl-NL" altLang="en-US" sz="1800" b="0" kern="1200" dirty="0" err="1" smtClean="0">
                <a:latin typeface="Calibri" panose="020F0502020204030204" pitchFamily="34" charset="0"/>
                <a:ea typeface="+mn-ea"/>
                <a:cs typeface="Calibri" panose="020F0502020204030204" pitchFamily="34" charset="0"/>
              </a:rPr>
              <a:t>då</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inte</a:t>
            </a:r>
            <a:r>
              <a:rPr lang="nl-NL" altLang="en-US" sz="1800" b="0" kern="1200" dirty="0" smtClean="0">
                <a:latin typeface="Calibri" panose="020F0502020204030204" pitchFamily="34" charset="0"/>
                <a:ea typeface="+mn-ea"/>
                <a:cs typeface="Calibri" panose="020F0502020204030204" pitchFamily="34" charset="0"/>
              </a:rPr>
              <a:t> kan </a:t>
            </a:r>
            <a:r>
              <a:rPr lang="nl-NL" altLang="en-US" sz="1800" b="0" kern="1200" dirty="0" err="1" smtClean="0">
                <a:latin typeface="Calibri" panose="020F0502020204030204" pitchFamily="34" charset="0"/>
                <a:ea typeface="+mn-ea"/>
                <a:cs typeface="Calibri" panose="020F0502020204030204" pitchFamily="34" charset="0"/>
              </a:rPr>
              <a:t>sälja</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sina</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produkter</a:t>
            </a:r>
            <a:r>
              <a:rPr lang="nl-NL" altLang="en-US" sz="1800" b="0" kern="1200" dirty="0" smtClean="0">
                <a:latin typeface="Calibri" panose="020F0502020204030204" pitchFamily="34" charset="0"/>
                <a:ea typeface="+mn-ea"/>
                <a:cs typeface="Calibri" panose="020F0502020204030204" pitchFamily="34" charset="0"/>
              </a:rPr>
              <a:t> </a:t>
            </a:r>
            <a:r>
              <a:rPr lang="nl-NL" altLang="en-US" sz="1800" b="0" kern="1200" dirty="0" err="1" smtClean="0">
                <a:latin typeface="Calibri" panose="020F0502020204030204" pitchFamily="34" charset="0"/>
                <a:ea typeface="+mn-ea"/>
                <a:cs typeface="Calibri" panose="020F0502020204030204" pitchFamily="34" charset="0"/>
              </a:rPr>
              <a:t>inom</a:t>
            </a:r>
            <a:r>
              <a:rPr lang="nl-NL" altLang="en-US" sz="1800" b="0" kern="1200" dirty="0" smtClean="0">
                <a:latin typeface="Calibri" panose="020F0502020204030204" pitchFamily="34" charset="0"/>
                <a:ea typeface="+mn-ea"/>
                <a:cs typeface="Calibri" panose="020F0502020204030204" pitchFamily="34" charset="0"/>
              </a:rPr>
              <a:t> hela EU.</a:t>
            </a:r>
            <a:r>
              <a:rPr lang="nl-NL" altLang="en-US" sz="1800" b="0" kern="1200" dirty="0">
                <a:latin typeface="Calibri" panose="020F0502020204030204" pitchFamily="34" charset="0"/>
                <a:ea typeface="+mn-ea"/>
                <a:cs typeface="Calibri" panose="020F0502020204030204" pitchFamily="34" charset="0"/>
              </a:rPr>
              <a:t/>
            </a:r>
            <a:br>
              <a:rPr lang="nl-NL" altLang="en-US" sz="1800" b="0" kern="1200" dirty="0">
                <a:latin typeface="Calibri" panose="020F0502020204030204" pitchFamily="34" charset="0"/>
                <a:ea typeface="+mn-ea"/>
                <a:cs typeface="Calibri" panose="020F0502020204030204" pitchFamily="34" charset="0"/>
              </a:rPr>
            </a:br>
            <a:r>
              <a:rPr lang="nl-NL" altLang="en-US" sz="1800" b="0" kern="1200" dirty="0" smtClean="0">
                <a:latin typeface="Calibri" panose="020F0502020204030204" pitchFamily="34" charset="0"/>
                <a:ea typeface="+mn-ea"/>
                <a:cs typeface="Calibri" panose="020F0502020204030204" pitchFamily="34" charset="0"/>
              </a:rPr>
              <a:t/>
            </a:r>
            <a:br>
              <a:rPr lang="nl-NL" altLang="en-US" sz="1800" b="0" kern="1200" dirty="0" smtClean="0">
                <a:latin typeface="Calibri" panose="020F0502020204030204" pitchFamily="34" charset="0"/>
                <a:ea typeface="+mn-ea"/>
                <a:cs typeface="Calibri" panose="020F0502020204030204" pitchFamily="34" charset="0"/>
              </a:rPr>
            </a:br>
            <a:r>
              <a:rPr lang="sv-SE" altLang="en-US" sz="1800" b="0" kern="1200" dirty="0" smtClean="0">
                <a:latin typeface="Calibri" panose="020F0502020204030204" pitchFamily="34" charset="0"/>
                <a:ea typeface="+mn-ea"/>
                <a:cs typeface="Calibri" panose="020F0502020204030204" pitchFamily="34" charset="0"/>
              </a:rPr>
              <a:t>Skillnader </a:t>
            </a:r>
            <a:r>
              <a:rPr lang="sv-SE" altLang="en-US" sz="1800" b="0" kern="1200" dirty="0">
                <a:latin typeface="Calibri" panose="020F0502020204030204" pitchFamily="34" charset="0"/>
                <a:ea typeface="+mn-ea"/>
                <a:cs typeface="Calibri" panose="020F0502020204030204" pitchFamily="34" charset="0"/>
              </a:rPr>
              <a:t>i chokladproduktion (kakaosmör kontra andra vegetabiliska fetter) mellan medlemsländerna försvårar handeln med choklad på EU:s inre marknad.</a:t>
            </a:r>
            <a:r>
              <a:rPr lang="nl-NL" altLang="en-US" sz="1800" dirty="0">
                <a:latin typeface="Calibri" panose="020F0502020204030204" pitchFamily="34" charset="0"/>
                <a:cs typeface="Calibri" panose="020F0502020204030204" pitchFamily="34" charset="0"/>
              </a:rPr>
              <a:t/>
            </a:r>
            <a:br>
              <a:rPr lang="nl-NL" altLang="en-US" sz="1800" dirty="0">
                <a:latin typeface="Calibri" panose="020F0502020204030204" pitchFamily="34" charset="0"/>
                <a:cs typeface="Calibri" panose="020F0502020204030204" pitchFamily="34" charset="0"/>
              </a:rPr>
            </a:br>
            <a:endParaRPr lang="en-GB" altLang="en-US" sz="1800" dirty="0">
              <a:latin typeface="Calibri" panose="020F0502020204030204" pitchFamily="34" charset="0"/>
              <a:cs typeface="Calibri" panose="020F0502020204030204" pitchFamily="34" charset="0"/>
            </a:endParaRPr>
          </a:p>
        </p:txBody>
      </p:sp>
      <p:sp>
        <p:nvSpPr>
          <p:cNvPr id="10243" name="Rectangle 2"/>
          <p:cNvSpPr txBox="1">
            <a:spLocks noChangeArrowheads="1"/>
          </p:cNvSpPr>
          <p:nvPr/>
        </p:nvSpPr>
        <p:spPr bwMode="auto">
          <a:xfrm>
            <a:off x="0" y="134019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v-SE" altLang="en-US" sz="3200" dirty="0">
                <a:solidFill>
                  <a:srgbClr val="0F5494"/>
                </a:solidFill>
                <a:latin typeface="Calibri" panose="020F0502020204030204" pitchFamily="34" charset="0"/>
                <a:cs typeface="Calibri" panose="020F0502020204030204" pitchFamily="34" charset="0"/>
              </a:rPr>
              <a:t>EU:s inre </a:t>
            </a:r>
            <a:r>
              <a:rPr lang="sv-SE" altLang="en-US" sz="3200" dirty="0" smtClean="0">
                <a:solidFill>
                  <a:srgbClr val="0F5494"/>
                </a:solidFill>
                <a:latin typeface="Calibri" panose="020F0502020204030204" pitchFamily="34" charset="0"/>
                <a:cs typeface="Calibri" panose="020F0502020204030204" pitchFamily="34" charset="0"/>
              </a:rPr>
              <a:t>marknad – </a:t>
            </a:r>
          </a:p>
          <a:p>
            <a:pPr algn="ctr" eaLnBrk="1" hangingPunct="1">
              <a:spcBef>
                <a:spcPct val="0"/>
              </a:spcBef>
              <a:buFontTx/>
              <a:buNone/>
            </a:pPr>
            <a:r>
              <a:rPr lang="sv-SE" altLang="en-US" sz="3200" dirty="0" smtClean="0">
                <a:solidFill>
                  <a:srgbClr val="0F5494"/>
                </a:solidFill>
                <a:latin typeface="Calibri" panose="020F0502020204030204" pitchFamily="34" charset="0"/>
                <a:cs typeface="Calibri" panose="020F0502020204030204" pitchFamily="34" charset="0"/>
              </a:rPr>
              <a:t>fri </a:t>
            </a:r>
            <a:r>
              <a:rPr lang="sv-SE" altLang="en-US" sz="3200" dirty="0">
                <a:solidFill>
                  <a:srgbClr val="0F5494"/>
                </a:solidFill>
                <a:latin typeface="Calibri" panose="020F0502020204030204" pitchFamily="34" charset="0"/>
                <a:cs typeface="Calibri" panose="020F0502020204030204" pitchFamily="34" charset="0"/>
              </a:rPr>
              <a:t>rörlighet för </a:t>
            </a:r>
            <a:r>
              <a:rPr lang="en-GB" sz="3200" dirty="0" err="1">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choklad</a:t>
            </a:r>
            <a:r>
              <a:rPr lang="sv-SE" altLang="en-US" sz="3200" dirty="0" smtClean="0">
                <a:solidFill>
                  <a:srgbClr val="0F5494"/>
                </a:solidFill>
                <a:latin typeface="Calibri" panose="020F0502020204030204" pitchFamily="34" charset="0"/>
                <a:cs typeface="Calibri" panose="020F0502020204030204" pitchFamily="34" charset="0"/>
              </a:rPr>
              <a:t> och andra varor</a:t>
            </a:r>
            <a:endParaRPr lang="nl-NL" altLang="en-US" sz="3200" dirty="0">
              <a:solidFill>
                <a:srgbClr val="0F5494"/>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 y="5013176"/>
            <a:ext cx="9178892" cy="1656761"/>
          </a:xfrm>
          <a:prstGeom prst="rect">
            <a:avLst/>
          </a:prstGeom>
        </p:spPr>
      </p:pic>
    </p:spTree>
    <p:extLst>
      <p:ext uri="{BB962C8B-B14F-4D97-AF65-F5344CB8AC3E}">
        <p14:creationId xmlns:p14="http://schemas.microsoft.com/office/powerpoint/2010/main" val="1838818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1691680" y="2420888"/>
            <a:ext cx="5472608" cy="2088233"/>
          </a:xfrm>
        </p:spPr>
        <p:txBody>
          <a:bodyPr/>
          <a:lstStyle/>
          <a:p>
            <a:pPr>
              <a:defRPr/>
            </a:pPr>
            <a:r>
              <a:rPr lang="nl-NL" altLang="en-US" dirty="0">
                <a:solidFill>
                  <a:srgbClr val="663300"/>
                </a:solidFill>
              </a:rPr>
              <a:t/>
            </a:r>
            <a:br>
              <a:rPr lang="nl-NL" altLang="en-US" dirty="0">
                <a:solidFill>
                  <a:srgbClr val="663300"/>
                </a:solidFill>
              </a:rPr>
            </a:br>
            <a:r>
              <a:rPr lang="en-GB" sz="1800" b="0" kern="1200" dirty="0" smtClean="0">
                <a:latin typeface="Calibri" panose="020F0502020204030204" pitchFamily="34" charset="0"/>
                <a:cs typeface="Calibri" panose="020F0502020204030204" pitchFamily="34" charset="0"/>
              </a:rPr>
              <a:t>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Företag</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ska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kunna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få</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ersätta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kakaosmör</a:t>
            </a:r>
            <a:r>
              <a:rPr lang="en-GB" sz="1800" b="0" kern="1200" dirty="0">
                <a:latin typeface="Calibri" panose="020F0502020204030204" pitchFamily="34" charset="0"/>
                <a:cs typeface="Calibri" panose="020F0502020204030204" pitchFamily="34" charset="0"/>
              </a:rPr>
              <a:t> med </a:t>
            </a:r>
            <a:r>
              <a:rPr lang="en-GB" sz="1800" b="0" kern="1200" dirty="0" err="1">
                <a:latin typeface="Calibri" panose="020F0502020204030204" pitchFamily="34" charset="0"/>
                <a:cs typeface="Calibri" panose="020F0502020204030204" pitchFamily="34" charset="0"/>
              </a:rPr>
              <a:t>andra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vegetabiliska</a:t>
            </a:r>
            <a:r>
              <a:rPr lang="en-GB" sz="1800" b="0" kern="1200" dirty="0">
                <a:latin typeface="Calibri" panose="020F0502020204030204" pitchFamily="34" charset="0"/>
                <a:cs typeface="Calibri" panose="020F0502020204030204" pitchFamily="34" charset="0"/>
              </a:rPr>
              <a:t> fetter </a:t>
            </a:r>
            <a:r>
              <a:rPr lang="en-GB" sz="1800" b="0" kern="1200" dirty="0" err="1">
                <a:latin typeface="Calibri" panose="020F0502020204030204" pitchFamily="34" charset="0"/>
                <a:cs typeface="Calibri" panose="020F0502020204030204" pitchFamily="34" charset="0"/>
              </a:rPr>
              <a:t>och</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fortfarande</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få</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kalla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sina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produkter</a:t>
            </a:r>
            <a:r>
              <a:rPr lang="en-GB" sz="1800" b="0" kern="1200" dirty="0">
                <a:latin typeface="Calibri" panose="020F0502020204030204" pitchFamily="34" charset="0"/>
                <a:cs typeface="Calibri" panose="020F0502020204030204" pitchFamily="34" charset="0"/>
              </a:rPr>
              <a:t> </a:t>
            </a:r>
            <a:r>
              <a:rPr lang="en-GB" sz="1800" dirty="0" err="1">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choklad</a:t>
            </a:r>
            <a:r>
              <a:rPr lang="en-GB" sz="1800" b="0" kern="1200" dirty="0" smtClean="0">
                <a:solidFill>
                  <a:srgbClr val="333399"/>
                </a:solidFill>
                <a:latin typeface="Calibri" panose="020F0502020204030204" pitchFamily="34" charset="0"/>
                <a:cs typeface="Calibri" panose="020F0502020204030204" pitchFamily="34" charset="0"/>
              </a:rPr>
              <a:t>.</a:t>
            </a:r>
            <a:r>
              <a:rPr lang="nl-NL" altLang="en-US" sz="1800" b="0" kern="1200" dirty="0">
                <a:solidFill>
                  <a:srgbClr val="333399"/>
                </a:solidFill>
                <a:latin typeface="Calibri" panose="020F0502020204030204" pitchFamily="34" charset="0"/>
                <a:ea typeface="+mn-ea"/>
                <a:cs typeface="Calibri" panose="020F0502020204030204" pitchFamily="34" charset="0"/>
              </a:rPr>
              <a:t/>
            </a:r>
            <a:br>
              <a:rPr lang="nl-NL" altLang="en-US" sz="1800" b="0" kern="1200" dirty="0">
                <a:solidFill>
                  <a:srgbClr val="333399"/>
                </a:solidFill>
                <a:latin typeface="Calibri" panose="020F0502020204030204" pitchFamily="34" charset="0"/>
                <a:ea typeface="+mn-ea"/>
                <a:cs typeface="Calibri" panose="020F0502020204030204" pitchFamily="34" charset="0"/>
              </a:rPr>
            </a:br>
            <a:r>
              <a:rPr lang="nl-NL" altLang="en-US" sz="1800" b="0" kern="1200" dirty="0">
                <a:solidFill>
                  <a:srgbClr val="333399"/>
                </a:solidFill>
                <a:latin typeface="Calibri" panose="020F0502020204030204" pitchFamily="34" charset="0"/>
                <a:ea typeface="+mn-ea"/>
                <a:cs typeface="Calibri" panose="020F0502020204030204" pitchFamily="34" charset="0"/>
              </a:rPr>
              <a:t/>
            </a:r>
            <a:br>
              <a:rPr lang="nl-NL" altLang="en-US" sz="1800" b="0" kern="1200" dirty="0">
                <a:solidFill>
                  <a:srgbClr val="333399"/>
                </a:solidFill>
                <a:latin typeface="Calibri" panose="020F0502020204030204" pitchFamily="34" charset="0"/>
                <a:ea typeface="+mn-ea"/>
                <a:cs typeface="Calibri" panose="020F0502020204030204" pitchFamily="34" charset="0"/>
              </a:rPr>
            </a:br>
            <a:r>
              <a:rPr lang="en-GB" sz="1800" b="0" kern="1200" dirty="0">
                <a:latin typeface="Calibri" panose="020F0502020204030204" pitchFamily="34" charset="0"/>
                <a:cs typeface="Calibri" panose="020F0502020204030204" pitchFamily="34" charset="0"/>
              </a:rPr>
              <a:t>b. </a:t>
            </a:r>
            <a:r>
              <a:rPr lang="en-GB" sz="1800" b="0" kern="1200" dirty="0" err="1">
                <a:latin typeface="Calibri" panose="020F0502020204030204" pitchFamily="34" charset="0"/>
                <a:cs typeface="Calibri" panose="020F0502020204030204" pitchFamily="34" charset="0"/>
              </a:rPr>
              <a:t>Det</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ska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vara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obligatoriskt</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för</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alla</a:t>
            </a:r>
            <a:r>
              <a:rPr lang="en-GB" sz="1800" b="0" kern="1200" dirty="0">
                <a:latin typeface="Calibri" panose="020F0502020204030204" pitchFamily="34" charset="0"/>
                <a:cs typeface="Calibri" panose="020F0502020204030204" pitchFamily="34" charset="0"/>
              </a:rPr>
              <a:t> </a:t>
            </a:r>
            <a:r>
              <a:rPr lang="en-GB" sz="1800" b="0" kern="1200" dirty="0" err="1" smtClean="0">
                <a:latin typeface="Calibri" panose="020F0502020204030204" pitchFamily="34" charset="0"/>
                <a:cs typeface="Calibri" panose="020F0502020204030204" pitchFamily="34" charset="0"/>
              </a:rPr>
              <a:t>medlemsländer</a:t>
            </a:r>
            <a:r>
              <a:rPr lang="en-GB" sz="1800" b="0" kern="1200" dirty="0" smtClean="0">
                <a:latin typeface="Calibri" panose="020F0502020204030204" pitchFamily="34" charset="0"/>
                <a:cs typeface="Calibri" panose="020F0502020204030204" pitchFamily="34" charset="0"/>
              </a:rPr>
              <a:t> </a:t>
            </a:r>
            <a:r>
              <a:rPr lang="en-GB" sz="1800" b="0" kern="1200" dirty="0" err="1" smtClean="0">
                <a:latin typeface="Calibri" panose="020F0502020204030204" pitchFamily="34" charset="0"/>
                <a:cs typeface="Calibri" panose="020F0502020204030204" pitchFamily="34" charset="0"/>
              </a:rPr>
              <a:t>att</a:t>
            </a:r>
            <a:r>
              <a:rPr lang="en-GB" sz="1800" b="0" kern="1200" dirty="0" smtClean="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tillåta</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försäljning</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av</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sådan</a:t>
            </a:r>
            <a:r>
              <a:rPr lang="en-GB" sz="1800" b="0" kern="1200" dirty="0">
                <a:latin typeface="Calibri" panose="020F0502020204030204" pitchFamily="34" charset="0"/>
                <a:cs typeface="Calibri" panose="020F0502020204030204" pitchFamily="34" charset="0"/>
              </a:rPr>
              <a:t> </a:t>
            </a:r>
            <a:r>
              <a:rPr lang="en-GB" sz="1800" b="0" kern="1200" dirty="0" err="1">
                <a:latin typeface="Calibri" panose="020F0502020204030204" pitchFamily="34" charset="0"/>
                <a:cs typeface="Calibri" panose="020F0502020204030204" pitchFamily="34" charset="0"/>
              </a:rPr>
              <a:t>choklad</a:t>
            </a:r>
            <a:r>
              <a:rPr lang="en-GB" sz="1800" b="0" kern="1200" dirty="0" smtClean="0">
                <a:latin typeface="Calibri" panose="020F0502020204030204" pitchFamily="34" charset="0"/>
                <a:cs typeface="Calibri" panose="020F0502020204030204" pitchFamily="34" charset="0"/>
              </a:rPr>
              <a:t>.</a:t>
            </a:r>
            <a:endParaRPr lang="en-GB" altLang="en-US" dirty="0"/>
          </a:p>
        </p:txBody>
      </p:sp>
      <p:sp>
        <p:nvSpPr>
          <p:cNvPr id="11267" name="Rectangle 2"/>
          <p:cNvSpPr txBox="1">
            <a:spLocks noChangeArrowheads="1"/>
          </p:cNvSpPr>
          <p:nvPr/>
        </p:nvSpPr>
        <p:spPr bwMode="auto">
          <a:xfrm>
            <a:off x="18686" y="1268760"/>
            <a:ext cx="9143999" cy="128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v-SE" altLang="en-US" sz="3200" dirty="0" smtClean="0">
                <a:solidFill>
                  <a:srgbClr val="0F5494"/>
                </a:solidFill>
                <a:latin typeface="Calibri" panose="020F0502020204030204" pitchFamily="34" charset="0"/>
                <a:cs typeface="Calibri" panose="020F0502020204030204" pitchFamily="34" charset="0"/>
              </a:rPr>
              <a:t>EU-kommissionens förslag</a:t>
            </a:r>
          </a:p>
          <a:p>
            <a:pPr algn="ctr" eaLnBrk="1" hangingPunct="1">
              <a:spcBef>
                <a:spcPct val="0"/>
              </a:spcBef>
              <a:buFontTx/>
              <a:buNone/>
            </a:pPr>
            <a:r>
              <a:rPr lang="sv-SE" altLang="en-US" sz="3200" dirty="0" smtClean="0">
                <a:solidFill>
                  <a:srgbClr val="0F5494"/>
                </a:solidFill>
                <a:latin typeface="Calibri" panose="020F0502020204030204" pitchFamily="34" charset="0"/>
                <a:cs typeface="Calibri" panose="020F0502020204030204" pitchFamily="34" charset="0"/>
              </a:rPr>
              <a:t>till </a:t>
            </a:r>
            <a:r>
              <a:rPr lang="sv-SE" altLang="en-US" sz="3200" dirty="0">
                <a:solidFill>
                  <a:srgbClr val="0F5494"/>
                </a:solidFill>
                <a:latin typeface="Calibri" panose="020F0502020204030204" pitchFamily="34" charset="0"/>
                <a:cs typeface="Calibri" panose="020F0502020204030204" pitchFamily="34" charset="0"/>
              </a:rPr>
              <a:t>ett </a:t>
            </a:r>
            <a:r>
              <a:rPr lang="sv-SE" altLang="en-US" sz="3200" dirty="0" smtClean="0">
                <a:solidFill>
                  <a:srgbClr val="5B3B01"/>
                </a:solidFill>
                <a:latin typeface="Calibri" panose="020F0502020204030204" pitchFamily="34" charset="0"/>
                <a:cs typeface="Calibri" panose="020F0502020204030204" pitchFamily="34" charset="0"/>
              </a:rPr>
              <a:t>”</a:t>
            </a:r>
            <a:r>
              <a:rPr lang="en-GB" sz="3200" dirty="0" err="1" smtClean="0">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chokladdirektiv</a:t>
            </a:r>
            <a:r>
              <a:rPr lang="sv-SE" altLang="en-US" sz="3200" dirty="0" smtClean="0">
                <a:solidFill>
                  <a:srgbClr val="5B3B01"/>
                </a:solidFill>
                <a:latin typeface="Calibri" panose="020F0502020204030204" pitchFamily="34" charset="0"/>
                <a:cs typeface="Calibri" panose="020F0502020204030204" pitchFamily="34" charset="0"/>
              </a:rPr>
              <a:t>”</a:t>
            </a:r>
            <a:endParaRPr lang="nl-NL" altLang="en-US" sz="3200" dirty="0">
              <a:solidFill>
                <a:srgbClr val="5B3B0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0" y="4973271"/>
            <a:ext cx="9181372" cy="1658256"/>
          </a:xfrm>
          <a:prstGeom prst="rect">
            <a:avLst/>
          </a:prstGeom>
        </p:spPr>
      </p:pic>
    </p:spTree>
    <p:extLst>
      <p:ext uri="{BB962C8B-B14F-4D97-AF65-F5344CB8AC3E}">
        <p14:creationId xmlns:p14="http://schemas.microsoft.com/office/powerpoint/2010/main" val="1565696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34552" y="2060848"/>
            <a:ext cx="9109448" cy="3312368"/>
          </a:xfrm>
        </p:spPr>
        <p:txBody>
          <a:bodyPr/>
          <a:lstStyle/>
          <a:p>
            <a:pPr algn="ctr">
              <a:defRPr/>
            </a:pPr>
            <a:r>
              <a:rPr lang="sv-SE" altLang="en-US" sz="3200" kern="1200" dirty="0">
                <a:latin typeface="Calibri" panose="020F0502020204030204" pitchFamily="34" charset="0"/>
                <a:ea typeface="+mn-ea"/>
                <a:cs typeface="Calibri" panose="020F0502020204030204" pitchFamily="34" charset="0"/>
              </a:rPr>
              <a:t>Du kommer nu att få </a:t>
            </a:r>
            <a:r>
              <a:rPr lang="sv-SE" altLang="en-US" sz="3200" kern="1200" dirty="0" smtClean="0">
                <a:latin typeface="Calibri" panose="020F0502020204030204" pitchFamily="34" charset="0"/>
                <a:ea typeface="+mn-ea"/>
                <a:cs typeface="Calibri" panose="020F0502020204030204" pitchFamily="34" charset="0"/>
              </a:rPr>
              <a:t>din rollbeskrivning. Ta några minuter att </a:t>
            </a:r>
            <a:r>
              <a:rPr lang="sv-SE" altLang="en-US" sz="3200" kern="1200" dirty="0">
                <a:latin typeface="Calibri" panose="020F0502020204030204" pitchFamily="34" charset="0"/>
                <a:ea typeface="+mn-ea"/>
                <a:cs typeface="Calibri" panose="020F0502020204030204" pitchFamily="34" charset="0"/>
              </a:rPr>
              <a:t>läsa </a:t>
            </a:r>
            <a:r>
              <a:rPr lang="sv-SE" altLang="en-US" sz="3200" kern="1200" dirty="0" smtClean="0">
                <a:latin typeface="Calibri" panose="020F0502020204030204" pitchFamily="34" charset="0"/>
                <a:ea typeface="+mn-ea"/>
                <a:cs typeface="Calibri" panose="020F0502020204030204" pitchFamily="34" charset="0"/>
              </a:rPr>
              <a:t>den.</a:t>
            </a:r>
            <a:r>
              <a:rPr lang="nl-NL" altLang="en-US" sz="3200" kern="1200" dirty="0">
                <a:solidFill>
                  <a:srgbClr val="333399"/>
                </a:solidFill>
                <a:latin typeface="Calibri" panose="020F0502020204030204" pitchFamily="34" charset="0"/>
                <a:ea typeface="+mn-ea"/>
                <a:cs typeface="Calibri" panose="020F0502020204030204" pitchFamily="34" charset="0"/>
              </a:rPr>
              <a:t/>
            </a:r>
            <a:br>
              <a:rPr lang="nl-NL" altLang="en-US" sz="3200" kern="1200" dirty="0">
                <a:solidFill>
                  <a:srgbClr val="333399"/>
                </a:solidFill>
                <a:latin typeface="Calibri" panose="020F0502020204030204" pitchFamily="34" charset="0"/>
                <a:ea typeface="+mn-ea"/>
                <a:cs typeface="Calibri" panose="020F0502020204030204" pitchFamily="34" charset="0"/>
              </a:rPr>
            </a:br>
            <a:r>
              <a:rPr lang="nl-NL" altLang="en-US" sz="3200" kern="1200" dirty="0" smtClean="0">
                <a:solidFill>
                  <a:srgbClr val="333399"/>
                </a:solidFill>
                <a:latin typeface="Calibri" panose="020F0502020204030204" pitchFamily="34" charset="0"/>
                <a:ea typeface="+mn-ea"/>
                <a:cs typeface="Calibri" panose="020F0502020204030204" pitchFamily="34" charset="0"/>
              </a:rPr>
              <a:t/>
            </a:r>
            <a:br>
              <a:rPr lang="nl-NL" altLang="en-US" sz="3200" kern="1200" dirty="0" smtClean="0">
                <a:solidFill>
                  <a:srgbClr val="333399"/>
                </a:solidFill>
                <a:latin typeface="Calibri" panose="020F0502020204030204" pitchFamily="34" charset="0"/>
                <a:ea typeface="+mn-ea"/>
                <a:cs typeface="Calibri" panose="020F0502020204030204" pitchFamily="34" charset="0"/>
              </a:rPr>
            </a:br>
            <a:r>
              <a:rPr lang="en-GB" sz="3200" dirty="0" err="1" smtClean="0">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Lycka</a:t>
            </a:r>
            <a:r>
              <a:rPr lang="en-GB" sz="3200" dirty="0" smtClean="0">
                <a:solidFill>
                  <a:srgbClr val="5B3B01"/>
                </a:solidFill>
                <a:effectLst>
                  <a:glow>
                    <a:schemeClr val="bg1"/>
                  </a:glow>
                  <a:outerShdw blurRad="63500" dist="50800" dir="13500000" sx="0" sy="0">
                    <a:srgbClr val="000000">
                      <a:alpha val="50000"/>
                    </a:srgbClr>
                  </a:outerShdw>
                </a:effectLst>
                <a:latin typeface="Berlin Sans FB Demi" panose="020E0802020502020306" pitchFamily="34" charset="0"/>
                <a:ea typeface="Calibri" panose="020F0502020204030204" pitchFamily="34" charset="0"/>
                <a:cs typeface="Times New Roman" panose="02020603050405020304" pitchFamily="18" charset="0"/>
              </a:rPr>
              <a:t> till!</a:t>
            </a:r>
            <a:r>
              <a:rPr lang="nl-NL" altLang="en-US" sz="3600" kern="1200" dirty="0">
                <a:solidFill>
                  <a:srgbClr val="333399"/>
                </a:solidFill>
                <a:ea typeface="+mn-ea"/>
                <a:cs typeface="+mn-cs"/>
              </a:rPr>
              <a:t/>
            </a:r>
            <a:br>
              <a:rPr lang="nl-NL" altLang="en-US" sz="3600" kern="1200" dirty="0">
                <a:solidFill>
                  <a:srgbClr val="333399"/>
                </a:solidFill>
                <a:ea typeface="+mn-ea"/>
                <a:cs typeface="+mn-cs"/>
              </a:rPr>
            </a:br>
            <a:r>
              <a:rPr lang="nl-NL" altLang="en-US" sz="2000" b="0" dirty="0">
                <a:solidFill>
                  <a:srgbClr val="333399"/>
                </a:solidFill>
              </a:rPr>
              <a:t/>
            </a:r>
            <a:br>
              <a:rPr lang="nl-NL" altLang="en-US" sz="2000" b="0" dirty="0">
                <a:solidFill>
                  <a:srgbClr val="333399"/>
                </a:solidFill>
              </a:rPr>
            </a:br>
            <a:r>
              <a:rPr lang="nl-NL" altLang="en-US" sz="2000" dirty="0">
                <a:solidFill>
                  <a:srgbClr val="663300"/>
                </a:solidFill>
              </a:rPr>
              <a:t/>
            </a:r>
            <a:br>
              <a:rPr lang="nl-NL" altLang="en-US" sz="2000" dirty="0">
                <a:solidFill>
                  <a:srgbClr val="663300"/>
                </a:solidFill>
              </a:rPr>
            </a:br>
            <a:endParaRPr lang="en-GB" altLang="en-US" sz="2000" dirty="0">
              <a:solidFill>
                <a:srgbClr val="663300"/>
              </a:solidFill>
            </a:endParaRPr>
          </a:p>
        </p:txBody>
      </p:sp>
      <p:pic>
        <p:nvPicPr>
          <p:cNvPr id="12291" name="Picture 3" descr="chocol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4900"/>
            <a:ext cx="914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txBox="1">
            <a:spLocks noChangeArrowheads="1"/>
          </p:cNvSpPr>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a:solidFill>
                <a:schemeClr val="bg1"/>
              </a:solidFill>
            </a:endParaRPr>
          </a:p>
        </p:txBody>
      </p:sp>
    </p:spTree>
    <p:extLst>
      <p:ext uri="{BB962C8B-B14F-4D97-AF65-F5344CB8AC3E}">
        <p14:creationId xmlns:p14="http://schemas.microsoft.com/office/powerpoint/2010/main" val="2957685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878</TotalTime>
  <Words>1491</Words>
  <Application>Microsoft Office PowerPoint</Application>
  <PresentationFormat>On-screen Show (4:3)</PresentationFormat>
  <Paragraphs>88</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Berlin Sans FB Demi</vt:lpstr>
      <vt:lpstr>Calibri</vt:lpstr>
      <vt:lpstr>Times New Roman</vt:lpstr>
      <vt:lpstr>Verdana</vt:lpstr>
      <vt:lpstr>Webdings</vt:lpstr>
      <vt:lpstr>Blank</vt:lpstr>
      <vt:lpstr>Rollspel om EU:s beslutsfattande</vt:lpstr>
      <vt:lpstr>Europeiska unionen idag: 4 27 länder 4 ca 450 milj.         invånare </vt:lpstr>
      <vt:lpstr>Befolkning i miljoner invånare (2019),  totalt 446 miljoner </vt:lpstr>
      <vt:lpstr>EU:s institutioner - grunden i organisationen</vt:lpstr>
      <vt:lpstr>PowerPoint Presentation</vt:lpstr>
      <vt:lpstr>PowerPoint Presentation</vt:lpstr>
      <vt:lpstr>EU-kommissionens problem:  I vissa EU-länder måste choklad innehålla kakaosmör för att få kallas “choklad”. Det är problematiskt för chokladtillverkare i andra EU-länder eftersom de då inte kan sälja sina produkter inom hela EU.  Skillnader i chokladproduktion (kakaosmör kontra andra vegetabiliska fetter) mellan medlemsländerna försvårar handeln med choklad på EU:s inre marknad. </vt:lpstr>
      <vt:lpstr> a. Företag ska kunna få ersätta kakaosmör med andra vegetabiliska fetter och fortfarande få kalla sina produkter choklad.  b. Det ska vara obligatoriskt för alla medlemsländer att tillåta försäljning av sådan choklad.</vt:lpstr>
      <vt:lpstr>Du kommer nu att få din rollbeskrivning. Ta några minuter att läsa den.  Lycka till!   </vt:lpstr>
      <vt:lpstr>PowerPoint Presentation</vt:lpstr>
      <vt:lpstr>Europaparlamentet – medborgarnas röst</vt:lpstr>
      <vt:lpstr>Ministerrådet – medlemsländernas röst</vt:lpstr>
      <vt:lpstr>Europeiska kommissionen – arbetar för det gemensamma intresset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INFELDT Madeleine (COMM-THE HAGUE)</dc:creator>
  <cp:lastModifiedBy>BJORK LANDH Karin (COMM-STOCKHOLM)</cp:lastModifiedBy>
  <cp:revision>105</cp:revision>
  <dcterms:created xsi:type="dcterms:W3CDTF">2015-09-01T10:36:18Z</dcterms:created>
  <dcterms:modified xsi:type="dcterms:W3CDTF">2022-11-23T08:45:48Z</dcterms:modified>
</cp:coreProperties>
</file>